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76" r:id="rId1"/>
    <p:sldMasterId id="2147483864" r:id="rId2"/>
    <p:sldMasterId id="2147483888" r:id="rId3"/>
  </p:sldMasterIdLst>
  <p:notesMasterIdLst>
    <p:notesMasterId r:id="rId22"/>
  </p:notesMasterIdLst>
  <p:sldIdLst>
    <p:sldId id="256" r:id="rId4"/>
    <p:sldId id="257" r:id="rId5"/>
    <p:sldId id="258" r:id="rId6"/>
    <p:sldId id="259" r:id="rId7"/>
    <p:sldId id="260" r:id="rId8"/>
    <p:sldId id="261" r:id="rId9"/>
    <p:sldId id="272" r:id="rId10"/>
    <p:sldId id="273" r:id="rId11"/>
    <p:sldId id="274" r:id="rId12"/>
    <p:sldId id="805" r:id="rId13"/>
    <p:sldId id="796" r:id="rId14"/>
    <p:sldId id="804" r:id="rId15"/>
    <p:sldId id="803" r:id="rId16"/>
    <p:sldId id="802" r:id="rId17"/>
    <p:sldId id="801" r:id="rId18"/>
    <p:sldId id="799" r:id="rId19"/>
    <p:sldId id="798" r:id="rId20"/>
    <p:sldId id="79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76295" autoAdjust="0"/>
  </p:normalViewPr>
  <p:slideViewPr>
    <p:cSldViewPr snapToGrid="0">
      <p:cViewPr varScale="1">
        <p:scale>
          <a:sx n="48" d="100"/>
          <a:sy n="48" d="100"/>
        </p:scale>
        <p:origin x="13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jni Misra" userId="5bf8ed32-6306-4b26-bb3e-7d542868b24f" providerId="ADAL" clId="{087291B3-4017-4D79-917A-CB1C0D60D653}"/>
    <pc:docChg chg="modSld">
      <pc:chgData name="Rajni Misra" userId="5bf8ed32-6306-4b26-bb3e-7d542868b24f" providerId="ADAL" clId="{087291B3-4017-4D79-917A-CB1C0D60D653}" dt="2023-11-15T05:56:55.936" v="7" actId="20577"/>
      <pc:docMkLst>
        <pc:docMk/>
      </pc:docMkLst>
      <pc:sldChg chg="modNotesTx">
        <pc:chgData name="Rajni Misra" userId="5bf8ed32-6306-4b26-bb3e-7d542868b24f" providerId="ADAL" clId="{087291B3-4017-4D79-917A-CB1C0D60D653}" dt="2023-11-15T05:56:30.212" v="1" actId="20577"/>
        <pc:sldMkLst>
          <pc:docMk/>
          <pc:sldMk cId="2501151361" sldId="796"/>
        </pc:sldMkLst>
      </pc:sldChg>
      <pc:sldChg chg="modNotesTx">
        <pc:chgData name="Rajni Misra" userId="5bf8ed32-6306-4b26-bb3e-7d542868b24f" providerId="ADAL" clId="{087291B3-4017-4D79-917A-CB1C0D60D653}" dt="2023-11-15T05:56:55.936" v="7" actId="20577"/>
        <pc:sldMkLst>
          <pc:docMk/>
          <pc:sldMk cId="1754488826" sldId="798"/>
        </pc:sldMkLst>
      </pc:sldChg>
      <pc:sldChg chg="modNotesTx">
        <pc:chgData name="Rajni Misra" userId="5bf8ed32-6306-4b26-bb3e-7d542868b24f" providerId="ADAL" clId="{087291B3-4017-4D79-917A-CB1C0D60D653}" dt="2023-11-15T05:56:51.420" v="6" actId="20577"/>
        <pc:sldMkLst>
          <pc:docMk/>
          <pc:sldMk cId="1283246941" sldId="799"/>
        </pc:sldMkLst>
      </pc:sldChg>
      <pc:sldChg chg="modNotesTx">
        <pc:chgData name="Rajni Misra" userId="5bf8ed32-6306-4b26-bb3e-7d542868b24f" providerId="ADAL" clId="{087291B3-4017-4D79-917A-CB1C0D60D653}" dt="2023-11-15T05:56:48.293" v="5" actId="20577"/>
        <pc:sldMkLst>
          <pc:docMk/>
          <pc:sldMk cId="4079234289" sldId="801"/>
        </pc:sldMkLst>
      </pc:sldChg>
      <pc:sldChg chg="modNotesTx">
        <pc:chgData name="Rajni Misra" userId="5bf8ed32-6306-4b26-bb3e-7d542868b24f" providerId="ADAL" clId="{087291B3-4017-4D79-917A-CB1C0D60D653}" dt="2023-11-15T05:56:44.925" v="4" actId="20577"/>
        <pc:sldMkLst>
          <pc:docMk/>
          <pc:sldMk cId="1840857688" sldId="802"/>
        </pc:sldMkLst>
      </pc:sldChg>
      <pc:sldChg chg="modNotesTx">
        <pc:chgData name="Rajni Misra" userId="5bf8ed32-6306-4b26-bb3e-7d542868b24f" providerId="ADAL" clId="{087291B3-4017-4D79-917A-CB1C0D60D653}" dt="2023-11-15T05:56:40.677" v="3" actId="20577"/>
        <pc:sldMkLst>
          <pc:docMk/>
          <pc:sldMk cId="4128394745" sldId="803"/>
        </pc:sldMkLst>
      </pc:sldChg>
      <pc:sldChg chg="modNotesTx">
        <pc:chgData name="Rajni Misra" userId="5bf8ed32-6306-4b26-bb3e-7d542868b24f" providerId="ADAL" clId="{087291B3-4017-4D79-917A-CB1C0D60D653}" dt="2023-11-15T05:56:36.564" v="2" actId="20577"/>
        <pc:sldMkLst>
          <pc:docMk/>
          <pc:sldMk cId="2839348527" sldId="804"/>
        </pc:sldMkLst>
      </pc:sldChg>
      <pc:sldChg chg="modNotesTx">
        <pc:chgData name="Rajni Misra" userId="5bf8ed32-6306-4b26-bb3e-7d542868b24f" providerId="ADAL" clId="{087291B3-4017-4D79-917A-CB1C0D60D653}" dt="2023-11-15T05:56:15.461" v="0" actId="20577"/>
        <pc:sldMkLst>
          <pc:docMk/>
          <pc:sldMk cId="2570280999" sldId="805"/>
        </pc:sldMkLst>
      </pc:sldChg>
    </pc:docChg>
  </pc:docChgLst>
  <pc:docChgLst>
    <pc:chgData name="Cereise Ross" userId="b973039e-c14a-4f08-a3d8-4dbd82ed9632" providerId="ADAL" clId="{23423923-624A-41D3-9D02-5D54CF50C918}"/>
    <pc:docChg chg="modSld">
      <pc:chgData name="Cereise Ross" userId="b973039e-c14a-4f08-a3d8-4dbd82ed9632" providerId="ADAL" clId="{23423923-624A-41D3-9D02-5D54CF50C918}" dt="2023-11-08T21:20:42.215" v="7" actId="1076"/>
      <pc:docMkLst>
        <pc:docMk/>
      </pc:docMkLst>
      <pc:sldChg chg="modSp mod">
        <pc:chgData name="Cereise Ross" userId="b973039e-c14a-4f08-a3d8-4dbd82ed9632" providerId="ADAL" clId="{23423923-624A-41D3-9D02-5D54CF50C918}" dt="2023-11-08T21:20:42.215" v="7" actId="1076"/>
        <pc:sldMkLst>
          <pc:docMk/>
          <pc:sldMk cId="1754488826" sldId="798"/>
        </pc:sldMkLst>
        <pc:spChg chg="mod">
          <ac:chgData name="Cereise Ross" userId="b973039e-c14a-4f08-a3d8-4dbd82ed9632" providerId="ADAL" clId="{23423923-624A-41D3-9D02-5D54CF50C918}" dt="2023-11-08T21:20:38.792" v="6" actId="255"/>
          <ac:spMkLst>
            <pc:docMk/>
            <pc:sldMk cId="1754488826" sldId="798"/>
            <ac:spMk id="2" creationId="{CC1D770F-9C0B-ABDA-0180-BD4FE9E7A71B}"/>
          </ac:spMkLst>
        </pc:spChg>
        <pc:spChg chg="mod">
          <ac:chgData name="Cereise Ross" userId="b973039e-c14a-4f08-a3d8-4dbd82ed9632" providerId="ADAL" clId="{23423923-624A-41D3-9D02-5D54CF50C918}" dt="2023-11-08T21:20:42.215" v="7" actId="1076"/>
          <ac:spMkLst>
            <pc:docMk/>
            <pc:sldMk cId="1754488826" sldId="798"/>
            <ac:spMk id="3" creationId="{A4E7C8ED-5C60-A8C2-3655-84A21E4499DF}"/>
          </ac:spMkLst>
        </pc:spChg>
      </pc:sldChg>
      <pc:sldChg chg="modSp mod">
        <pc:chgData name="Cereise Ross" userId="b973039e-c14a-4f08-a3d8-4dbd82ed9632" providerId="ADAL" clId="{23423923-624A-41D3-9D02-5D54CF50C918}" dt="2023-11-08T21:19:14.177" v="0" actId="14100"/>
        <pc:sldMkLst>
          <pc:docMk/>
          <pc:sldMk cId="2839348527" sldId="804"/>
        </pc:sldMkLst>
        <pc:cxnChg chg="mod">
          <ac:chgData name="Cereise Ross" userId="b973039e-c14a-4f08-a3d8-4dbd82ed9632" providerId="ADAL" clId="{23423923-624A-41D3-9D02-5D54CF50C918}" dt="2023-11-08T21:19:14.177" v="0" actId="14100"/>
          <ac:cxnSpMkLst>
            <pc:docMk/>
            <pc:sldMk cId="2839348527" sldId="804"/>
            <ac:cxnSpMk id="5" creationId="{BA3B4E2E-DE0A-2CC5-F569-2805835C6A40}"/>
          </ac:cxnSpMkLst>
        </pc:cxnChg>
      </pc:sldChg>
      <pc:sldChg chg="modSp mod">
        <pc:chgData name="Cereise Ross" userId="b973039e-c14a-4f08-a3d8-4dbd82ed9632" providerId="ADAL" clId="{23423923-624A-41D3-9D02-5D54CF50C918}" dt="2023-11-08T21:19:59.335" v="5" actId="255"/>
        <pc:sldMkLst>
          <pc:docMk/>
          <pc:sldMk cId="2570280999" sldId="805"/>
        </pc:sldMkLst>
        <pc:spChg chg="mod">
          <ac:chgData name="Cereise Ross" userId="b973039e-c14a-4f08-a3d8-4dbd82ed9632" providerId="ADAL" clId="{23423923-624A-41D3-9D02-5D54CF50C918}" dt="2023-11-08T21:19:59.335" v="5" actId="255"/>
          <ac:spMkLst>
            <pc:docMk/>
            <pc:sldMk cId="2570280999" sldId="805"/>
            <ac:spMk id="21" creationId="{B493E7DD-7918-604D-8007-902A0CBE631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AA1A8A-E7DE-4B86-A0C6-78CD9719479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2908FA5-1995-4989-B640-3595969A325A}">
      <dgm:prSet/>
      <dgm:spPr/>
      <dgm:t>
        <a:bodyPr/>
        <a:lstStyle/>
        <a:p>
          <a:r>
            <a:rPr lang="en-CA" b="0" i="0" dirty="0"/>
            <a:t>Lived Experience</a:t>
          </a:r>
          <a:endParaRPr lang="en-US" dirty="0"/>
        </a:p>
      </dgm:t>
    </dgm:pt>
    <dgm:pt modelId="{282218D7-CD8F-4C67-954B-25E8245BCB13}" type="parTrans" cxnId="{536856CB-0E9D-49A1-8F17-CE07507A837F}">
      <dgm:prSet/>
      <dgm:spPr/>
      <dgm:t>
        <a:bodyPr/>
        <a:lstStyle/>
        <a:p>
          <a:endParaRPr lang="en-US"/>
        </a:p>
      </dgm:t>
    </dgm:pt>
    <dgm:pt modelId="{A4F6965E-8E48-44E7-8C17-818AF994C020}" type="sibTrans" cxnId="{536856CB-0E9D-49A1-8F17-CE07507A837F}">
      <dgm:prSet/>
      <dgm:spPr/>
      <dgm:t>
        <a:bodyPr/>
        <a:lstStyle/>
        <a:p>
          <a:endParaRPr lang="en-US"/>
        </a:p>
      </dgm:t>
    </dgm:pt>
    <dgm:pt modelId="{11615440-F8C3-42A1-995A-036DB889C900}">
      <dgm:prSet/>
      <dgm:spPr/>
      <dgm:t>
        <a:bodyPr/>
        <a:lstStyle/>
        <a:p>
          <a:r>
            <a:rPr lang="en-CA" b="0" i="0"/>
            <a:t>Implicit (Unconscious) Bias</a:t>
          </a:r>
          <a:endParaRPr lang="en-US"/>
        </a:p>
      </dgm:t>
    </dgm:pt>
    <dgm:pt modelId="{ADC3BABB-88F2-4E8B-84E4-816DBBA5B3ED}" type="parTrans" cxnId="{D1D75E75-B063-40C0-9A73-373F6F6AFB70}">
      <dgm:prSet/>
      <dgm:spPr/>
      <dgm:t>
        <a:bodyPr/>
        <a:lstStyle/>
        <a:p>
          <a:endParaRPr lang="en-US"/>
        </a:p>
      </dgm:t>
    </dgm:pt>
    <dgm:pt modelId="{A019B2B8-3650-4146-AABE-39EC27815DB9}" type="sibTrans" cxnId="{D1D75E75-B063-40C0-9A73-373F6F6AFB70}">
      <dgm:prSet/>
      <dgm:spPr/>
      <dgm:t>
        <a:bodyPr/>
        <a:lstStyle/>
        <a:p>
          <a:endParaRPr lang="en-US"/>
        </a:p>
      </dgm:t>
    </dgm:pt>
    <dgm:pt modelId="{F320DB4B-09B1-495E-AB82-56F13580D8AE}">
      <dgm:prSet/>
      <dgm:spPr/>
      <dgm:t>
        <a:bodyPr/>
        <a:lstStyle/>
        <a:p>
          <a:r>
            <a:rPr lang="en-CA" b="0" i="0"/>
            <a:t>Systematic Racism</a:t>
          </a:r>
          <a:endParaRPr lang="en-US"/>
        </a:p>
      </dgm:t>
    </dgm:pt>
    <dgm:pt modelId="{DDF2A5BC-4343-4474-8376-DA28C337C834}" type="parTrans" cxnId="{BF8CE02B-5C88-4DFA-AE62-7C313B3FDFFC}">
      <dgm:prSet/>
      <dgm:spPr/>
      <dgm:t>
        <a:bodyPr/>
        <a:lstStyle/>
        <a:p>
          <a:endParaRPr lang="en-US"/>
        </a:p>
      </dgm:t>
    </dgm:pt>
    <dgm:pt modelId="{D8C8D4E0-9818-4AA9-A863-34FAEB161A48}" type="sibTrans" cxnId="{BF8CE02B-5C88-4DFA-AE62-7C313B3FDFFC}">
      <dgm:prSet/>
      <dgm:spPr/>
      <dgm:t>
        <a:bodyPr/>
        <a:lstStyle/>
        <a:p>
          <a:endParaRPr lang="en-US"/>
        </a:p>
      </dgm:t>
    </dgm:pt>
    <dgm:pt modelId="{541AFDC2-5822-40CF-AE74-6DBC92FFA952}">
      <dgm:prSet/>
      <dgm:spPr/>
      <dgm:t>
        <a:bodyPr/>
        <a:lstStyle/>
        <a:p>
          <a:r>
            <a:rPr lang="en-CA" b="0" i="0"/>
            <a:t>Microaggression</a:t>
          </a:r>
          <a:endParaRPr lang="en-US"/>
        </a:p>
      </dgm:t>
    </dgm:pt>
    <dgm:pt modelId="{393FC6C8-9E13-49E4-A480-924C4056E016}" type="parTrans" cxnId="{3DB70CE0-4B71-4C7A-B08C-CB2D0F1D16F2}">
      <dgm:prSet/>
      <dgm:spPr/>
      <dgm:t>
        <a:bodyPr/>
        <a:lstStyle/>
        <a:p>
          <a:endParaRPr lang="en-US"/>
        </a:p>
      </dgm:t>
    </dgm:pt>
    <dgm:pt modelId="{80628B00-1803-4248-BD35-460913A0E41E}" type="sibTrans" cxnId="{3DB70CE0-4B71-4C7A-B08C-CB2D0F1D16F2}">
      <dgm:prSet/>
      <dgm:spPr/>
      <dgm:t>
        <a:bodyPr/>
        <a:lstStyle/>
        <a:p>
          <a:endParaRPr lang="en-US"/>
        </a:p>
      </dgm:t>
    </dgm:pt>
    <dgm:pt modelId="{CE1A49EF-273E-4848-819B-1BC28D0DF60E}">
      <dgm:prSet/>
      <dgm:spPr/>
      <dgm:t>
        <a:bodyPr/>
        <a:lstStyle/>
        <a:p>
          <a:r>
            <a:rPr lang="en-CA"/>
            <a:t>Anti-Racism</a:t>
          </a:r>
          <a:endParaRPr lang="en-US"/>
        </a:p>
      </dgm:t>
    </dgm:pt>
    <dgm:pt modelId="{052F2C13-001C-4A72-83E5-22EDD8C9634D}" type="parTrans" cxnId="{8CABE31E-8650-4697-AC9C-59C2DA5B6166}">
      <dgm:prSet/>
      <dgm:spPr/>
      <dgm:t>
        <a:bodyPr/>
        <a:lstStyle/>
        <a:p>
          <a:endParaRPr lang="en-US"/>
        </a:p>
      </dgm:t>
    </dgm:pt>
    <dgm:pt modelId="{69C96316-EB4A-4044-B3A8-A5BA6BFD3DE8}" type="sibTrans" cxnId="{8CABE31E-8650-4697-AC9C-59C2DA5B6166}">
      <dgm:prSet/>
      <dgm:spPr/>
      <dgm:t>
        <a:bodyPr/>
        <a:lstStyle/>
        <a:p>
          <a:endParaRPr lang="en-US"/>
        </a:p>
      </dgm:t>
    </dgm:pt>
    <dgm:pt modelId="{6A512939-664D-46C5-85F4-C0AADD4EEDBC}">
      <dgm:prSet/>
      <dgm:spPr/>
      <dgm:t>
        <a:bodyPr/>
        <a:lstStyle/>
        <a:p>
          <a:r>
            <a:rPr lang="en-CA"/>
            <a:t>Truth and Reconciliation </a:t>
          </a:r>
          <a:endParaRPr lang="en-US"/>
        </a:p>
      </dgm:t>
    </dgm:pt>
    <dgm:pt modelId="{CEA3426C-0337-4237-A409-AD210FDC8A66}" type="parTrans" cxnId="{9356B2EC-2B13-4233-BE2A-36087D7C65A3}">
      <dgm:prSet/>
      <dgm:spPr/>
      <dgm:t>
        <a:bodyPr/>
        <a:lstStyle/>
        <a:p>
          <a:endParaRPr lang="en-US"/>
        </a:p>
      </dgm:t>
    </dgm:pt>
    <dgm:pt modelId="{920F3362-A8ED-4F6C-A819-4233F7695926}" type="sibTrans" cxnId="{9356B2EC-2B13-4233-BE2A-36087D7C65A3}">
      <dgm:prSet/>
      <dgm:spPr/>
      <dgm:t>
        <a:bodyPr/>
        <a:lstStyle/>
        <a:p>
          <a:endParaRPr lang="en-US"/>
        </a:p>
      </dgm:t>
    </dgm:pt>
    <dgm:pt modelId="{6ACC28B6-2E7A-4E74-A6F3-A0B516ABAC06}">
      <dgm:prSet/>
      <dgm:spPr/>
      <dgm:t>
        <a:bodyPr/>
        <a:lstStyle/>
        <a:p>
          <a:r>
            <a:rPr lang="en-CA"/>
            <a:t>Decolonialization</a:t>
          </a:r>
          <a:endParaRPr lang="en-US"/>
        </a:p>
      </dgm:t>
    </dgm:pt>
    <dgm:pt modelId="{9464C6A4-91DB-4C31-A369-6925FB30BCD4}" type="parTrans" cxnId="{DE7A1F49-411B-403F-A3B9-1C0BFE404A14}">
      <dgm:prSet/>
      <dgm:spPr/>
      <dgm:t>
        <a:bodyPr/>
        <a:lstStyle/>
        <a:p>
          <a:endParaRPr lang="en-US"/>
        </a:p>
      </dgm:t>
    </dgm:pt>
    <dgm:pt modelId="{CBE34B7A-517E-45C7-884C-F298FFAABEA9}" type="sibTrans" cxnId="{DE7A1F49-411B-403F-A3B9-1C0BFE404A14}">
      <dgm:prSet/>
      <dgm:spPr/>
      <dgm:t>
        <a:bodyPr/>
        <a:lstStyle/>
        <a:p>
          <a:endParaRPr lang="en-US"/>
        </a:p>
      </dgm:t>
    </dgm:pt>
    <dgm:pt modelId="{8DFB1D5E-0292-4ABD-AE07-2514ACB79282}">
      <dgm:prSet/>
      <dgm:spPr/>
      <dgm:t>
        <a:bodyPr/>
        <a:lstStyle/>
        <a:p>
          <a:r>
            <a:rPr lang="en-CA" dirty="0"/>
            <a:t>EDI</a:t>
          </a:r>
          <a:endParaRPr lang="en-US" dirty="0"/>
        </a:p>
      </dgm:t>
    </dgm:pt>
    <dgm:pt modelId="{88827DAD-FE94-4CBC-82DF-7DBCA470E7CB}" type="parTrans" cxnId="{4095B7DE-E95F-4306-9858-46A752860B2F}">
      <dgm:prSet/>
      <dgm:spPr/>
      <dgm:t>
        <a:bodyPr/>
        <a:lstStyle/>
        <a:p>
          <a:endParaRPr lang="en-US"/>
        </a:p>
      </dgm:t>
    </dgm:pt>
    <dgm:pt modelId="{CF6277BB-A5B5-405F-9AB6-F25C31B03610}" type="sibTrans" cxnId="{4095B7DE-E95F-4306-9858-46A752860B2F}">
      <dgm:prSet/>
      <dgm:spPr/>
      <dgm:t>
        <a:bodyPr/>
        <a:lstStyle/>
        <a:p>
          <a:endParaRPr lang="en-US"/>
        </a:p>
      </dgm:t>
    </dgm:pt>
    <dgm:pt modelId="{7D3F161D-B397-4E72-8563-F714767CCF88}">
      <dgm:prSet/>
      <dgm:spPr/>
      <dgm:t>
        <a:bodyPr/>
        <a:lstStyle/>
        <a:p>
          <a:r>
            <a:rPr lang="en-US" dirty="0"/>
            <a:t>Woke</a:t>
          </a:r>
        </a:p>
      </dgm:t>
    </dgm:pt>
    <dgm:pt modelId="{73AD3641-E57D-40EC-AD9A-1150E37B655E}" type="parTrans" cxnId="{9BFCD428-9E81-4A19-84EC-230868FF1545}">
      <dgm:prSet/>
      <dgm:spPr/>
      <dgm:t>
        <a:bodyPr/>
        <a:lstStyle/>
        <a:p>
          <a:endParaRPr lang="en-CA"/>
        </a:p>
      </dgm:t>
    </dgm:pt>
    <dgm:pt modelId="{F9CE264F-AE9B-4CA6-BA92-4F2FD53D7DEB}" type="sibTrans" cxnId="{9BFCD428-9E81-4A19-84EC-230868FF1545}">
      <dgm:prSet/>
      <dgm:spPr/>
      <dgm:t>
        <a:bodyPr/>
        <a:lstStyle/>
        <a:p>
          <a:endParaRPr lang="en-CA"/>
        </a:p>
      </dgm:t>
    </dgm:pt>
    <dgm:pt modelId="{8DC1BECF-F40A-4710-858F-73811EE8B60F}" type="pres">
      <dgm:prSet presAssocID="{1AAA1A8A-E7DE-4B86-A0C6-78CD97194798}" presName="diagram" presStyleCnt="0">
        <dgm:presLayoutVars>
          <dgm:dir/>
          <dgm:resizeHandles val="exact"/>
        </dgm:presLayoutVars>
      </dgm:prSet>
      <dgm:spPr/>
    </dgm:pt>
    <dgm:pt modelId="{385C5E93-A225-4766-A811-5A2AB557ADA7}" type="pres">
      <dgm:prSet presAssocID="{F2908FA5-1995-4989-B640-3595969A325A}" presName="node" presStyleLbl="node1" presStyleIdx="0" presStyleCnt="9">
        <dgm:presLayoutVars>
          <dgm:bulletEnabled val="1"/>
        </dgm:presLayoutVars>
      </dgm:prSet>
      <dgm:spPr/>
    </dgm:pt>
    <dgm:pt modelId="{BF0C1A07-495C-4DBA-912C-49099F133CB5}" type="pres">
      <dgm:prSet presAssocID="{A4F6965E-8E48-44E7-8C17-818AF994C020}" presName="sibTrans" presStyleCnt="0"/>
      <dgm:spPr/>
    </dgm:pt>
    <dgm:pt modelId="{85B95721-652B-4DBA-8607-B5E4F1B91A39}" type="pres">
      <dgm:prSet presAssocID="{11615440-F8C3-42A1-995A-036DB889C900}" presName="node" presStyleLbl="node1" presStyleIdx="1" presStyleCnt="9">
        <dgm:presLayoutVars>
          <dgm:bulletEnabled val="1"/>
        </dgm:presLayoutVars>
      </dgm:prSet>
      <dgm:spPr/>
    </dgm:pt>
    <dgm:pt modelId="{40F2C1BC-59E1-4CA0-BB15-DA8BF43FE6C1}" type="pres">
      <dgm:prSet presAssocID="{A019B2B8-3650-4146-AABE-39EC27815DB9}" presName="sibTrans" presStyleCnt="0"/>
      <dgm:spPr/>
    </dgm:pt>
    <dgm:pt modelId="{834B8055-44F3-4789-AE47-2B8831591AEA}" type="pres">
      <dgm:prSet presAssocID="{F320DB4B-09B1-495E-AB82-56F13580D8AE}" presName="node" presStyleLbl="node1" presStyleIdx="2" presStyleCnt="9">
        <dgm:presLayoutVars>
          <dgm:bulletEnabled val="1"/>
        </dgm:presLayoutVars>
      </dgm:prSet>
      <dgm:spPr/>
    </dgm:pt>
    <dgm:pt modelId="{26436152-5386-4E74-80B6-998319A1113C}" type="pres">
      <dgm:prSet presAssocID="{D8C8D4E0-9818-4AA9-A863-34FAEB161A48}" presName="sibTrans" presStyleCnt="0"/>
      <dgm:spPr/>
    </dgm:pt>
    <dgm:pt modelId="{2AFB1034-8188-4F75-B33A-3DE9798F167A}" type="pres">
      <dgm:prSet presAssocID="{541AFDC2-5822-40CF-AE74-6DBC92FFA952}" presName="node" presStyleLbl="node1" presStyleIdx="3" presStyleCnt="9">
        <dgm:presLayoutVars>
          <dgm:bulletEnabled val="1"/>
        </dgm:presLayoutVars>
      </dgm:prSet>
      <dgm:spPr/>
    </dgm:pt>
    <dgm:pt modelId="{6E34D1A2-7312-4F6F-AFCA-F60D877BC716}" type="pres">
      <dgm:prSet presAssocID="{80628B00-1803-4248-BD35-460913A0E41E}" presName="sibTrans" presStyleCnt="0"/>
      <dgm:spPr/>
    </dgm:pt>
    <dgm:pt modelId="{C728C3D6-6689-4940-9F11-C01C321B93A0}" type="pres">
      <dgm:prSet presAssocID="{CE1A49EF-273E-4848-819B-1BC28D0DF60E}" presName="node" presStyleLbl="node1" presStyleIdx="4" presStyleCnt="9">
        <dgm:presLayoutVars>
          <dgm:bulletEnabled val="1"/>
        </dgm:presLayoutVars>
      </dgm:prSet>
      <dgm:spPr/>
    </dgm:pt>
    <dgm:pt modelId="{4586768E-E164-4ADF-9DDF-D925CC82F660}" type="pres">
      <dgm:prSet presAssocID="{69C96316-EB4A-4044-B3A8-A5BA6BFD3DE8}" presName="sibTrans" presStyleCnt="0"/>
      <dgm:spPr/>
    </dgm:pt>
    <dgm:pt modelId="{C4211C2A-8690-423D-824A-EE5388474FAB}" type="pres">
      <dgm:prSet presAssocID="{6A512939-664D-46C5-85F4-C0AADD4EEDBC}" presName="node" presStyleLbl="node1" presStyleIdx="5" presStyleCnt="9">
        <dgm:presLayoutVars>
          <dgm:bulletEnabled val="1"/>
        </dgm:presLayoutVars>
      </dgm:prSet>
      <dgm:spPr/>
    </dgm:pt>
    <dgm:pt modelId="{924405D8-6C17-4353-8208-A19BF3E376F7}" type="pres">
      <dgm:prSet presAssocID="{920F3362-A8ED-4F6C-A819-4233F7695926}" presName="sibTrans" presStyleCnt="0"/>
      <dgm:spPr/>
    </dgm:pt>
    <dgm:pt modelId="{1A393D26-82E8-41E1-B058-4675F82EB8D1}" type="pres">
      <dgm:prSet presAssocID="{6ACC28B6-2E7A-4E74-A6F3-A0B516ABAC06}" presName="node" presStyleLbl="node1" presStyleIdx="6" presStyleCnt="9">
        <dgm:presLayoutVars>
          <dgm:bulletEnabled val="1"/>
        </dgm:presLayoutVars>
      </dgm:prSet>
      <dgm:spPr/>
    </dgm:pt>
    <dgm:pt modelId="{B897F2F8-DA25-4E7A-91A1-80CED13CCC61}" type="pres">
      <dgm:prSet presAssocID="{CBE34B7A-517E-45C7-884C-F298FFAABEA9}" presName="sibTrans" presStyleCnt="0"/>
      <dgm:spPr/>
    </dgm:pt>
    <dgm:pt modelId="{6108EC2E-79C5-4068-BA22-75D8A1E79AE6}" type="pres">
      <dgm:prSet presAssocID="{8DFB1D5E-0292-4ABD-AE07-2514ACB79282}" presName="node" presStyleLbl="node1" presStyleIdx="7" presStyleCnt="9">
        <dgm:presLayoutVars>
          <dgm:bulletEnabled val="1"/>
        </dgm:presLayoutVars>
      </dgm:prSet>
      <dgm:spPr/>
    </dgm:pt>
    <dgm:pt modelId="{E56FF34D-0F08-4A18-9193-8F2D87FDFDBD}" type="pres">
      <dgm:prSet presAssocID="{CF6277BB-A5B5-405F-9AB6-F25C31B03610}" presName="sibTrans" presStyleCnt="0"/>
      <dgm:spPr/>
    </dgm:pt>
    <dgm:pt modelId="{D5876284-312F-4951-978A-76BFD2EFECD8}" type="pres">
      <dgm:prSet presAssocID="{7D3F161D-B397-4E72-8563-F714767CCF88}" presName="node" presStyleLbl="node1" presStyleIdx="8" presStyleCnt="9">
        <dgm:presLayoutVars>
          <dgm:bulletEnabled val="1"/>
        </dgm:presLayoutVars>
      </dgm:prSet>
      <dgm:spPr/>
    </dgm:pt>
  </dgm:ptLst>
  <dgm:cxnLst>
    <dgm:cxn modelId="{8CABE31E-8650-4697-AC9C-59C2DA5B6166}" srcId="{1AAA1A8A-E7DE-4B86-A0C6-78CD97194798}" destId="{CE1A49EF-273E-4848-819B-1BC28D0DF60E}" srcOrd="4" destOrd="0" parTransId="{052F2C13-001C-4A72-83E5-22EDD8C9634D}" sibTransId="{69C96316-EB4A-4044-B3A8-A5BA6BFD3DE8}"/>
    <dgm:cxn modelId="{9BFCD428-9E81-4A19-84EC-230868FF1545}" srcId="{1AAA1A8A-E7DE-4B86-A0C6-78CD97194798}" destId="{7D3F161D-B397-4E72-8563-F714767CCF88}" srcOrd="8" destOrd="0" parTransId="{73AD3641-E57D-40EC-AD9A-1150E37B655E}" sibTransId="{F9CE264F-AE9B-4CA6-BA92-4F2FD53D7DEB}"/>
    <dgm:cxn modelId="{BF8CE02B-5C88-4DFA-AE62-7C313B3FDFFC}" srcId="{1AAA1A8A-E7DE-4B86-A0C6-78CD97194798}" destId="{F320DB4B-09B1-495E-AB82-56F13580D8AE}" srcOrd="2" destOrd="0" parTransId="{DDF2A5BC-4343-4474-8376-DA28C337C834}" sibTransId="{D8C8D4E0-9818-4AA9-A863-34FAEB161A48}"/>
    <dgm:cxn modelId="{C1DDE662-BDBF-481C-8248-A86C3E79CD86}" type="presOf" srcId="{6A512939-664D-46C5-85F4-C0AADD4EEDBC}" destId="{C4211C2A-8690-423D-824A-EE5388474FAB}" srcOrd="0" destOrd="0" presId="urn:microsoft.com/office/officeart/2005/8/layout/default"/>
    <dgm:cxn modelId="{DE7A1F49-411B-403F-A3B9-1C0BFE404A14}" srcId="{1AAA1A8A-E7DE-4B86-A0C6-78CD97194798}" destId="{6ACC28B6-2E7A-4E74-A6F3-A0B516ABAC06}" srcOrd="6" destOrd="0" parTransId="{9464C6A4-91DB-4C31-A369-6925FB30BCD4}" sibTransId="{CBE34B7A-517E-45C7-884C-F298FFAABEA9}"/>
    <dgm:cxn modelId="{56F47D50-BCA6-4735-9186-74C3457BC003}" type="presOf" srcId="{6ACC28B6-2E7A-4E74-A6F3-A0B516ABAC06}" destId="{1A393D26-82E8-41E1-B058-4675F82EB8D1}" srcOrd="0" destOrd="0" presId="urn:microsoft.com/office/officeart/2005/8/layout/default"/>
    <dgm:cxn modelId="{D1D75E75-B063-40C0-9A73-373F6F6AFB70}" srcId="{1AAA1A8A-E7DE-4B86-A0C6-78CD97194798}" destId="{11615440-F8C3-42A1-995A-036DB889C900}" srcOrd="1" destOrd="0" parTransId="{ADC3BABB-88F2-4E8B-84E4-816DBBA5B3ED}" sibTransId="{A019B2B8-3650-4146-AABE-39EC27815DB9}"/>
    <dgm:cxn modelId="{7AF3DA75-5D03-4ADA-B26C-EF501C854B31}" type="presOf" srcId="{F320DB4B-09B1-495E-AB82-56F13580D8AE}" destId="{834B8055-44F3-4789-AE47-2B8831591AEA}" srcOrd="0" destOrd="0" presId="urn:microsoft.com/office/officeart/2005/8/layout/default"/>
    <dgm:cxn modelId="{C2FB9CC6-8B79-4F12-9F4F-C07E7B3343C8}" type="presOf" srcId="{F2908FA5-1995-4989-B640-3595969A325A}" destId="{385C5E93-A225-4766-A811-5A2AB557ADA7}" srcOrd="0" destOrd="0" presId="urn:microsoft.com/office/officeart/2005/8/layout/default"/>
    <dgm:cxn modelId="{C064D3C8-30BA-468B-BFFD-B36F0DE70A49}" type="presOf" srcId="{11615440-F8C3-42A1-995A-036DB889C900}" destId="{85B95721-652B-4DBA-8607-B5E4F1B91A39}" srcOrd="0" destOrd="0" presId="urn:microsoft.com/office/officeart/2005/8/layout/default"/>
    <dgm:cxn modelId="{536856CB-0E9D-49A1-8F17-CE07507A837F}" srcId="{1AAA1A8A-E7DE-4B86-A0C6-78CD97194798}" destId="{F2908FA5-1995-4989-B640-3595969A325A}" srcOrd="0" destOrd="0" parTransId="{282218D7-CD8F-4C67-954B-25E8245BCB13}" sibTransId="{A4F6965E-8E48-44E7-8C17-818AF994C020}"/>
    <dgm:cxn modelId="{243A7DCE-E126-443B-8B59-7FC85ABE8B2B}" type="presOf" srcId="{541AFDC2-5822-40CF-AE74-6DBC92FFA952}" destId="{2AFB1034-8188-4F75-B33A-3DE9798F167A}" srcOrd="0" destOrd="0" presId="urn:microsoft.com/office/officeart/2005/8/layout/default"/>
    <dgm:cxn modelId="{4095B7DE-E95F-4306-9858-46A752860B2F}" srcId="{1AAA1A8A-E7DE-4B86-A0C6-78CD97194798}" destId="{8DFB1D5E-0292-4ABD-AE07-2514ACB79282}" srcOrd="7" destOrd="0" parTransId="{88827DAD-FE94-4CBC-82DF-7DBCA470E7CB}" sibTransId="{CF6277BB-A5B5-405F-9AB6-F25C31B03610}"/>
    <dgm:cxn modelId="{3DB70CE0-4B71-4C7A-B08C-CB2D0F1D16F2}" srcId="{1AAA1A8A-E7DE-4B86-A0C6-78CD97194798}" destId="{541AFDC2-5822-40CF-AE74-6DBC92FFA952}" srcOrd="3" destOrd="0" parTransId="{393FC6C8-9E13-49E4-A480-924C4056E016}" sibTransId="{80628B00-1803-4248-BD35-460913A0E41E}"/>
    <dgm:cxn modelId="{322214E8-656A-4C2A-8BE4-AFF1892F4258}" type="presOf" srcId="{1AAA1A8A-E7DE-4B86-A0C6-78CD97194798}" destId="{8DC1BECF-F40A-4710-858F-73811EE8B60F}" srcOrd="0" destOrd="0" presId="urn:microsoft.com/office/officeart/2005/8/layout/default"/>
    <dgm:cxn modelId="{236E51E9-E23D-4BDB-9FE5-003507532916}" type="presOf" srcId="{7D3F161D-B397-4E72-8563-F714767CCF88}" destId="{D5876284-312F-4951-978A-76BFD2EFECD8}" srcOrd="0" destOrd="0" presId="urn:microsoft.com/office/officeart/2005/8/layout/default"/>
    <dgm:cxn modelId="{9356B2EC-2B13-4233-BE2A-36087D7C65A3}" srcId="{1AAA1A8A-E7DE-4B86-A0C6-78CD97194798}" destId="{6A512939-664D-46C5-85F4-C0AADD4EEDBC}" srcOrd="5" destOrd="0" parTransId="{CEA3426C-0337-4237-A409-AD210FDC8A66}" sibTransId="{920F3362-A8ED-4F6C-A819-4233F7695926}"/>
    <dgm:cxn modelId="{F42F2AF7-9DA8-4400-94F7-DDA12764B0A7}" type="presOf" srcId="{CE1A49EF-273E-4848-819B-1BC28D0DF60E}" destId="{C728C3D6-6689-4940-9F11-C01C321B93A0}" srcOrd="0" destOrd="0" presId="urn:microsoft.com/office/officeart/2005/8/layout/default"/>
    <dgm:cxn modelId="{BE1E9BFF-4B76-4114-985C-9D4C3137994C}" type="presOf" srcId="{8DFB1D5E-0292-4ABD-AE07-2514ACB79282}" destId="{6108EC2E-79C5-4068-BA22-75D8A1E79AE6}" srcOrd="0" destOrd="0" presId="urn:microsoft.com/office/officeart/2005/8/layout/default"/>
    <dgm:cxn modelId="{BA0FF4FD-B33C-489C-8F20-A9649170A381}" type="presParOf" srcId="{8DC1BECF-F40A-4710-858F-73811EE8B60F}" destId="{385C5E93-A225-4766-A811-5A2AB557ADA7}" srcOrd="0" destOrd="0" presId="urn:microsoft.com/office/officeart/2005/8/layout/default"/>
    <dgm:cxn modelId="{897504A3-B568-414F-A66E-3800EB981AB4}" type="presParOf" srcId="{8DC1BECF-F40A-4710-858F-73811EE8B60F}" destId="{BF0C1A07-495C-4DBA-912C-49099F133CB5}" srcOrd="1" destOrd="0" presId="urn:microsoft.com/office/officeart/2005/8/layout/default"/>
    <dgm:cxn modelId="{A3EEA9E4-D952-4AF5-A6B7-B0A32C0AAB2D}" type="presParOf" srcId="{8DC1BECF-F40A-4710-858F-73811EE8B60F}" destId="{85B95721-652B-4DBA-8607-B5E4F1B91A39}" srcOrd="2" destOrd="0" presId="urn:microsoft.com/office/officeart/2005/8/layout/default"/>
    <dgm:cxn modelId="{28184342-18F4-4B06-B754-205FF3E4E509}" type="presParOf" srcId="{8DC1BECF-F40A-4710-858F-73811EE8B60F}" destId="{40F2C1BC-59E1-4CA0-BB15-DA8BF43FE6C1}" srcOrd="3" destOrd="0" presId="urn:microsoft.com/office/officeart/2005/8/layout/default"/>
    <dgm:cxn modelId="{7B2D0350-0594-476B-9446-666CA9490A1C}" type="presParOf" srcId="{8DC1BECF-F40A-4710-858F-73811EE8B60F}" destId="{834B8055-44F3-4789-AE47-2B8831591AEA}" srcOrd="4" destOrd="0" presId="urn:microsoft.com/office/officeart/2005/8/layout/default"/>
    <dgm:cxn modelId="{CEDD5690-EF27-4C3B-88B8-E073EB00A3B2}" type="presParOf" srcId="{8DC1BECF-F40A-4710-858F-73811EE8B60F}" destId="{26436152-5386-4E74-80B6-998319A1113C}" srcOrd="5" destOrd="0" presId="urn:microsoft.com/office/officeart/2005/8/layout/default"/>
    <dgm:cxn modelId="{4AF04671-8579-42C3-B1CE-7795630E8FB6}" type="presParOf" srcId="{8DC1BECF-F40A-4710-858F-73811EE8B60F}" destId="{2AFB1034-8188-4F75-B33A-3DE9798F167A}" srcOrd="6" destOrd="0" presId="urn:microsoft.com/office/officeart/2005/8/layout/default"/>
    <dgm:cxn modelId="{BD5327DD-FC92-4FB2-9535-C4C3CA89EAD0}" type="presParOf" srcId="{8DC1BECF-F40A-4710-858F-73811EE8B60F}" destId="{6E34D1A2-7312-4F6F-AFCA-F60D877BC716}" srcOrd="7" destOrd="0" presId="urn:microsoft.com/office/officeart/2005/8/layout/default"/>
    <dgm:cxn modelId="{50691725-0DD5-4091-8F91-E3AA92179332}" type="presParOf" srcId="{8DC1BECF-F40A-4710-858F-73811EE8B60F}" destId="{C728C3D6-6689-4940-9F11-C01C321B93A0}" srcOrd="8" destOrd="0" presId="urn:microsoft.com/office/officeart/2005/8/layout/default"/>
    <dgm:cxn modelId="{0AA7FA71-407D-4E36-B4C3-A166CCF1BA04}" type="presParOf" srcId="{8DC1BECF-F40A-4710-858F-73811EE8B60F}" destId="{4586768E-E164-4ADF-9DDF-D925CC82F660}" srcOrd="9" destOrd="0" presId="urn:microsoft.com/office/officeart/2005/8/layout/default"/>
    <dgm:cxn modelId="{6F5A4E74-8474-4E42-9848-69140AE59547}" type="presParOf" srcId="{8DC1BECF-F40A-4710-858F-73811EE8B60F}" destId="{C4211C2A-8690-423D-824A-EE5388474FAB}" srcOrd="10" destOrd="0" presId="urn:microsoft.com/office/officeart/2005/8/layout/default"/>
    <dgm:cxn modelId="{758112E5-426B-46AF-9F9E-BC9D3CC32E58}" type="presParOf" srcId="{8DC1BECF-F40A-4710-858F-73811EE8B60F}" destId="{924405D8-6C17-4353-8208-A19BF3E376F7}" srcOrd="11" destOrd="0" presId="urn:microsoft.com/office/officeart/2005/8/layout/default"/>
    <dgm:cxn modelId="{D07CF0E0-964B-4B46-827B-95B2FB07DD40}" type="presParOf" srcId="{8DC1BECF-F40A-4710-858F-73811EE8B60F}" destId="{1A393D26-82E8-41E1-B058-4675F82EB8D1}" srcOrd="12" destOrd="0" presId="urn:microsoft.com/office/officeart/2005/8/layout/default"/>
    <dgm:cxn modelId="{1AC3B442-9419-435E-9EE2-357D3F454F94}" type="presParOf" srcId="{8DC1BECF-F40A-4710-858F-73811EE8B60F}" destId="{B897F2F8-DA25-4E7A-91A1-80CED13CCC61}" srcOrd="13" destOrd="0" presId="urn:microsoft.com/office/officeart/2005/8/layout/default"/>
    <dgm:cxn modelId="{5EEFE304-14E1-47F9-857D-C436EAFCC007}" type="presParOf" srcId="{8DC1BECF-F40A-4710-858F-73811EE8B60F}" destId="{6108EC2E-79C5-4068-BA22-75D8A1E79AE6}" srcOrd="14" destOrd="0" presId="urn:microsoft.com/office/officeart/2005/8/layout/default"/>
    <dgm:cxn modelId="{0CBB5B03-0642-4896-9312-0C6AB5504A83}" type="presParOf" srcId="{8DC1BECF-F40A-4710-858F-73811EE8B60F}" destId="{E56FF34D-0F08-4A18-9193-8F2D87FDFDBD}" srcOrd="15" destOrd="0" presId="urn:microsoft.com/office/officeart/2005/8/layout/default"/>
    <dgm:cxn modelId="{3A11643C-3B26-48B0-9139-4766748E865D}" type="presParOf" srcId="{8DC1BECF-F40A-4710-858F-73811EE8B60F}" destId="{D5876284-312F-4951-978A-76BFD2EFECD8}"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C5E93-A225-4766-A811-5A2AB557ADA7}">
      <dsp:nvSpPr>
        <dsp:cNvPr id="0" name=""/>
        <dsp:cNvSpPr/>
      </dsp:nvSpPr>
      <dsp:spPr>
        <a:xfrm>
          <a:off x="582645" y="1178"/>
          <a:ext cx="2174490" cy="13046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b="0" i="0" kern="1200" dirty="0"/>
            <a:t>Lived Experience</a:t>
          </a:r>
          <a:endParaRPr lang="en-US" sz="2200" kern="1200" dirty="0"/>
        </a:p>
      </dsp:txBody>
      <dsp:txXfrm>
        <a:off x="582645" y="1178"/>
        <a:ext cx="2174490" cy="1304694"/>
      </dsp:txXfrm>
    </dsp:sp>
    <dsp:sp modelId="{85B95721-652B-4DBA-8607-B5E4F1B91A39}">
      <dsp:nvSpPr>
        <dsp:cNvPr id="0" name=""/>
        <dsp:cNvSpPr/>
      </dsp:nvSpPr>
      <dsp:spPr>
        <a:xfrm>
          <a:off x="2974584" y="1178"/>
          <a:ext cx="2174490" cy="13046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b="0" i="0" kern="1200"/>
            <a:t>Implicit (Unconscious) Bias</a:t>
          </a:r>
          <a:endParaRPr lang="en-US" sz="2200" kern="1200"/>
        </a:p>
      </dsp:txBody>
      <dsp:txXfrm>
        <a:off x="2974584" y="1178"/>
        <a:ext cx="2174490" cy="1304694"/>
      </dsp:txXfrm>
    </dsp:sp>
    <dsp:sp modelId="{834B8055-44F3-4789-AE47-2B8831591AEA}">
      <dsp:nvSpPr>
        <dsp:cNvPr id="0" name=""/>
        <dsp:cNvSpPr/>
      </dsp:nvSpPr>
      <dsp:spPr>
        <a:xfrm>
          <a:off x="5366524" y="1178"/>
          <a:ext cx="2174490" cy="13046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b="0" i="0" kern="1200"/>
            <a:t>Systematic Racism</a:t>
          </a:r>
          <a:endParaRPr lang="en-US" sz="2200" kern="1200"/>
        </a:p>
      </dsp:txBody>
      <dsp:txXfrm>
        <a:off x="5366524" y="1178"/>
        <a:ext cx="2174490" cy="1304694"/>
      </dsp:txXfrm>
    </dsp:sp>
    <dsp:sp modelId="{2AFB1034-8188-4F75-B33A-3DE9798F167A}">
      <dsp:nvSpPr>
        <dsp:cNvPr id="0" name=""/>
        <dsp:cNvSpPr/>
      </dsp:nvSpPr>
      <dsp:spPr>
        <a:xfrm>
          <a:off x="7758464" y="1178"/>
          <a:ext cx="2174490" cy="13046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b="0" i="0" kern="1200"/>
            <a:t>Microaggression</a:t>
          </a:r>
          <a:endParaRPr lang="en-US" sz="2200" kern="1200"/>
        </a:p>
      </dsp:txBody>
      <dsp:txXfrm>
        <a:off x="7758464" y="1178"/>
        <a:ext cx="2174490" cy="1304694"/>
      </dsp:txXfrm>
    </dsp:sp>
    <dsp:sp modelId="{C728C3D6-6689-4940-9F11-C01C321B93A0}">
      <dsp:nvSpPr>
        <dsp:cNvPr id="0" name=""/>
        <dsp:cNvSpPr/>
      </dsp:nvSpPr>
      <dsp:spPr>
        <a:xfrm>
          <a:off x="582645" y="1523321"/>
          <a:ext cx="2174490" cy="13046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a:t>Anti-Racism</a:t>
          </a:r>
          <a:endParaRPr lang="en-US" sz="2200" kern="1200"/>
        </a:p>
      </dsp:txBody>
      <dsp:txXfrm>
        <a:off x="582645" y="1523321"/>
        <a:ext cx="2174490" cy="1304694"/>
      </dsp:txXfrm>
    </dsp:sp>
    <dsp:sp modelId="{C4211C2A-8690-423D-824A-EE5388474FAB}">
      <dsp:nvSpPr>
        <dsp:cNvPr id="0" name=""/>
        <dsp:cNvSpPr/>
      </dsp:nvSpPr>
      <dsp:spPr>
        <a:xfrm>
          <a:off x="2974584" y="1523321"/>
          <a:ext cx="2174490" cy="13046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a:t>Truth and Reconciliation </a:t>
          </a:r>
          <a:endParaRPr lang="en-US" sz="2200" kern="1200"/>
        </a:p>
      </dsp:txBody>
      <dsp:txXfrm>
        <a:off x="2974584" y="1523321"/>
        <a:ext cx="2174490" cy="1304694"/>
      </dsp:txXfrm>
    </dsp:sp>
    <dsp:sp modelId="{1A393D26-82E8-41E1-B058-4675F82EB8D1}">
      <dsp:nvSpPr>
        <dsp:cNvPr id="0" name=""/>
        <dsp:cNvSpPr/>
      </dsp:nvSpPr>
      <dsp:spPr>
        <a:xfrm>
          <a:off x="5366524" y="1523321"/>
          <a:ext cx="2174490" cy="13046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a:t>Decolonialization</a:t>
          </a:r>
          <a:endParaRPr lang="en-US" sz="2200" kern="1200"/>
        </a:p>
      </dsp:txBody>
      <dsp:txXfrm>
        <a:off x="5366524" y="1523321"/>
        <a:ext cx="2174490" cy="1304694"/>
      </dsp:txXfrm>
    </dsp:sp>
    <dsp:sp modelId="{6108EC2E-79C5-4068-BA22-75D8A1E79AE6}">
      <dsp:nvSpPr>
        <dsp:cNvPr id="0" name=""/>
        <dsp:cNvSpPr/>
      </dsp:nvSpPr>
      <dsp:spPr>
        <a:xfrm>
          <a:off x="7758464" y="1523321"/>
          <a:ext cx="2174490" cy="13046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dirty="0"/>
            <a:t>EDI</a:t>
          </a:r>
          <a:endParaRPr lang="en-US" sz="2200" kern="1200" dirty="0"/>
        </a:p>
      </dsp:txBody>
      <dsp:txXfrm>
        <a:off x="7758464" y="1523321"/>
        <a:ext cx="2174490" cy="1304694"/>
      </dsp:txXfrm>
    </dsp:sp>
    <dsp:sp modelId="{D5876284-312F-4951-978A-76BFD2EFECD8}">
      <dsp:nvSpPr>
        <dsp:cNvPr id="0" name=""/>
        <dsp:cNvSpPr/>
      </dsp:nvSpPr>
      <dsp:spPr>
        <a:xfrm>
          <a:off x="4170554" y="3045465"/>
          <a:ext cx="2174490" cy="13046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Woke</a:t>
          </a:r>
        </a:p>
      </dsp:txBody>
      <dsp:txXfrm>
        <a:off x="4170554" y="3045465"/>
        <a:ext cx="2174490" cy="130469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240E0C-4EEE-4FD9-89CA-8ABEB9A7FD08}" type="datetimeFigureOut">
              <a:rPr lang="en-CA" smtClean="0"/>
              <a:t>2023-11-15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054F53-D05D-45CE-80BA-122D9097EDB1}" type="slidenum">
              <a:rPr lang="en-CA" smtClean="0"/>
              <a:t>‹#›</a:t>
            </a:fld>
            <a:endParaRPr lang="en-CA"/>
          </a:p>
        </p:txBody>
      </p:sp>
    </p:spTree>
    <p:extLst>
      <p:ext uri="{BB962C8B-B14F-4D97-AF65-F5344CB8AC3E}">
        <p14:creationId xmlns:p14="http://schemas.microsoft.com/office/powerpoint/2010/main" val="3201829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2054F53-D05D-45CE-80BA-122D9097EDB1}" type="slidenum">
              <a:rPr lang="en-CA" smtClean="0"/>
              <a:t>1</a:t>
            </a:fld>
            <a:endParaRPr lang="en-CA"/>
          </a:p>
        </p:txBody>
      </p:sp>
    </p:spTree>
    <p:extLst>
      <p:ext uri="{BB962C8B-B14F-4D97-AF65-F5344CB8AC3E}">
        <p14:creationId xmlns:p14="http://schemas.microsoft.com/office/powerpoint/2010/main" val="4022050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D3A1D842-D297-4100-AEDD-2FBA98BC7063}" type="slidenum">
              <a:rPr lang="en-CA" smtClean="0"/>
              <a:pPr/>
              <a:t>18</a:t>
            </a:fld>
            <a:endParaRPr lang="en-CA" dirty="0"/>
          </a:p>
        </p:txBody>
      </p:sp>
    </p:spTree>
    <p:extLst>
      <p:ext uri="{BB962C8B-B14F-4D97-AF65-F5344CB8AC3E}">
        <p14:creationId xmlns:p14="http://schemas.microsoft.com/office/powerpoint/2010/main" val="2281476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1D842-D297-4100-AEDD-2FBA98BC7063}" type="slidenum">
              <a:rPr lang="en-CA" smtClean="0"/>
              <a:pPr/>
              <a:t>10</a:t>
            </a:fld>
            <a:endParaRPr lang="en-CA" dirty="0"/>
          </a:p>
        </p:txBody>
      </p:sp>
    </p:spTree>
    <p:extLst>
      <p:ext uri="{BB962C8B-B14F-4D97-AF65-F5344CB8AC3E}">
        <p14:creationId xmlns:p14="http://schemas.microsoft.com/office/powerpoint/2010/main" val="882720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000" dirty="0"/>
          </a:p>
          <a:p>
            <a:endParaRPr lang="en-CA" sz="1000" dirty="0"/>
          </a:p>
          <a:p>
            <a:endParaRPr lang="en-US" sz="1000" dirty="0"/>
          </a:p>
        </p:txBody>
      </p:sp>
      <p:sp>
        <p:nvSpPr>
          <p:cNvPr id="4" name="Slide Number Placeholder 3"/>
          <p:cNvSpPr>
            <a:spLocks noGrp="1"/>
          </p:cNvSpPr>
          <p:nvPr>
            <p:ph type="sldNum" sz="quarter" idx="10"/>
          </p:nvPr>
        </p:nvSpPr>
        <p:spPr/>
        <p:txBody>
          <a:bodyPr/>
          <a:lstStyle/>
          <a:p>
            <a:fld id="{D3A1D842-D297-4100-AEDD-2FBA98BC7063}" type="slidenum">
              <a:rPr lang="en-CA" smtClean="0"/>
              <a:pPr/>
              <a:t>11</a:t>
            </a:fld>
            <a:endParaRPr lang="en-CA" dirty="0"/>
          </a:p>
        </p:txBody>
      </p:sp>
    </p:spTree>
    <p:extLst>
      <p:ext uri="{BB962C8B-B14F-4D97-AF65-F5344CB8AC3E}">
        <p14:creationId xmlns:p14="http://schemas.microsoft.com/office/powerpoint/2010/main" val="3605639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D3A1D842-D297-4100-AEDD-2FBA98BC7063}" type="slidenum">
              <a:rPr lang="en-CA" smtClean="0"/>
              <a:pPr/>
              <a:t>12</a:t>
            </a:fld>
            <a:endParaRPr lang="en-CA" dirty="0"/>
          </a:p>
        </p:txBody>
      </p:sp>
    </p:spTree>
    <p:extLst>
      <p:ext uri="{BB962C8B-B14F-4D97-AF65-F5344CB8AC3E}">
        <p14:creationId xmlns:p14="http://schemas.microsoft.com/office/powerpoint/2010/main" val="1084990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D3A1D842-D297-4100-AEDD-2FBA98BC7063}" type="slidenum">
              <a:rPr lang="en-CA" smtClean="0"/>
              <a:pPr/>
              <a:t>13</a:t>
            </a:fld>
            <a:endParaRPr lang="en-CA" dirty="0"/>
          </a:p>
        </p:txBody>
      </p:sp>
    </p:spTree>
    <p:extLst>
      <p:ext uri="{BB962C8B-B14F-4D97-AF65-F5344CB8AC3E}">
        <p14:creationId xmlns:p14="http://schemas.microsoft.com/office/powerpoint/2010/main" val="1418246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D3A1D842-D297-4100-AEDD-2FBA98BC7063}" type="slidenum">
              <a:rPr lang="en-CA" smtClean="0"/>
              <a:pPr/>
              <a:t>14</a:t>
            </a:fld>
            <a:endParaRPr lang="en-CA" dirty="0"/>
          </a:p>
        </p:txBody>
      </p:sp>
    </p:spTree>
    <p:extLst>
      <p:ext uri="{BB962C8B-B14F-4D97-AF65-F5344CB8AC3E}">
        <p14:creationId xmlns:p14="http://schemas.microsoft.com/office/powerpoint/2010/main" val="942196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D3A1D842-D297-4100-AEDD-2FBA98BC7063}" type="slidenum">
              <a:rPr lang="en-CA" smtClean="0"/>
              <a:pPr/>
              <a:t>15</a:t>
            </a:fld>
            <a:endParaRPr lang="en-CA" dirty="0"/>
          </a:p>
        </p:txBody>
      </p:sp>
    </p:spTree>
    <p:extLst>
      <p:ext uri="{BB962C8B-B14F-4D97-AF65-F5344CB8AC3E}">
        <p14:creationId xmlns:p14="http://schemas.microsoft.com/office/powerpoint/2010/main" val="2177788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D3A1D842-D297-4100-AEDD-2FBA98BC7063}" type="slidenum">
              <a:rPr lang="en-CA" smtClean="0"/>
              <a:pPr/>
              <a:t>16</a:t>
            </a:fld>
            <a:endParaRPr lang="en-CA" dirty="0"/>
          </a:p>
        </p:txBody>
      </p:sp>
    </p:spTree>
    <p:extLst>
      <p:ext uri="{BB962C8B-B14F-4D97-AF65-F5344CB8AC3E}">
        <p14:creationId xmlns:p14="http://schemas.microsoft.com/office/powerpoint/2010/main" val="112400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228600" indent="-228600">
              <a:buAutoNum type="arabicPeriod"/>
            </a:pPr>
            <a:endParaRPr lang="en-US" sz="1000" dirty="0"/>
          </a:p>
        </p:txBody>
      </p:sp>
      <p:sp>
        <p:nvSpPr>
          <p:cNvPr id="4" name="Slide Number Placeholder 3"/>
          <p:cNvSpPr>
            <a:spLocks noGrp="1"/>
          </p:cNvSpPr>
          <p:nvPr>
            <p:ph type="sldNum" sz="quarter" idx="10"/>
          </p:nvPr>
        </p:nvSpPr>
        <p:spPr/>
        <p:txBody>
          <a:bodyPr/>
          <a:lstStyle/>
          <a:p>
            <a:fld id="{D3A1D842-D297-4100-AEDD-2FBA98BC7063}" type="slidenum">
              <a:rPr lang="en-CA" smtClean="0"/>
              <a:pPr/>
              <a:t>17</a:t>
            </a:fld>
            <a:endParaRPr lang="en-CA" dirty="0"/>
          </a:p>
        </p:txBody>
      </p:sp>
    </p:spTree>
    <p:extLst>
      <p:ext uri="{BB962C8B-B14F-4D97-AF65-F5344CB8AC3E}">
        <p14:creationId xmlns:p14="http://schemas.microsoft.com/office/powerpoint/2010/main" val="320027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0E2915-D0CD-4FD3-AEB4-AEE763FBD0AB}" type="datetime1">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86265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C0B8B-FC4C-4D7E-B25A-9AFCE675D8AF}" type="datetime1">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96167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AFC1CA-47E4-49F6-8052-E1EBE94D181F}" type="datetime1">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32179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a:xfrm>
            <a:off x="609600" y="1600201"/>
            <a:ext cx="10972800" cy="4525963"/>
          </a:xfrm>
        </p:spPr>
        <p:txBody>
          <a:bodyPr/>
          <a:lstStyle>
            <a:lvl1pPr>
              <a:defRPr sz="2400"/>
            </a:lvl1pPr>
            <a:lvl2pPr>
              <a:defRPr sz="2400"/>
            </a:lvl2pPr>
            <a:lvl3pPr>
              <a:defRPr sz="24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Ovr>
    <a:masterClrMapping/>
  </p:clrMapOvr>
  <p:transition spd="slow">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a:xfrm>
            <a:off x="609600" y="1600201"/>
            <a:ext cx="10972800" cy="4525963"/>
          </a:xfrm>
        </p:spPr>
        <p:txBody>
          <a:bodyPr/>
          <a:lstStyle>
            <a:lvl1pPr>
              <a:defRPr sz="2400"/>
            </a:lvl1pPr>
            <a:lvl2pPr>
              <a:defRPr sz="2400"/>
            </a:lvl2pPr>
            <a:lvl3pPr>
              <a:defRPr sz="24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7180B3-15B7-4541-B7EC-E09EFAB9CABC}" type="datetime1">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4194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875AFA-839C-4704-86ED-0866AC4942DA}" type="datetime1">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04170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D6109A-67F6-4CBB-88ED-231A0F36A137}" type="datetime1">
              <a:rPr lang="en-US" smtClean="0"/>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04960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C61927-B050-4466-9ABA-F5A8D5E0A278}" type="datetime1">
              <a:rPr lang="en-US" smtClean="0"/>
              <a:t>11/15/2023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80022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175017-8EC6-4383-95ED-75165A17CAF4}" type="datetime1">
              <a:rPr lang="en-US" smtClean="0"/>
              <a:t>11/15/2023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99439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1D8A5-F7DA-440D-B681-D256418D6764}" type="datetime1">
              <a:rPr lang="en-US" smtClean="0"/>
              <a:t>11/15/2023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39655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916201-97F0-4134-8F6E-9EA5F16E1D48}" type="datetime1">
              <a:rPr lang="en-US" smtClean="0"/>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28840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7DE734-61F7-45EA-97E4-84B7464BDA78}" type="datetime1">
              <a:rPr lang="en-US" smtClean="0"/>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07797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A3CE2D-DC65-44AC-8F57-4822B9F4BDC8}" type="datetime1">
              <a:rPr lang="en-US" smtClean="0"/>
              <a:t>11/15/2023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6020627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B92D599-9E78-A144-981E-A7F286F66F0A}"/>
              </a:ext>
            </a:extLst>
          </p:cNvPr>
          <p:cNvPicPr>
            <a:picLocks noChangeAspect="1"/>
          </p:cNvPicPr>
          <p:nvPr userDrawn="1"/>
        </p:nvPicPr>
        <p:blipFill>
          <a:blip r:embed="rId3"/>
          <a:stretch>
            <a:fillRect/>
          </a:stretch>
        </p:blipFill>
        <p:spPr>
          <a:xfrm>
            <a:off x="918816" y="0"/>
            <a:ext cx="11273183" cy="1368154"/>
          </a:xfrm>
          <a:prstGeom prst="rect">
            <a:avLst/>
          </a:prstGeom>
        </p:spPr>
      </p:pic>
      <p:sp>
        <p:nvSpPr>
          <p:cNvPr id="19" name="Rectangle 18">
            <a:extLst>
              <a:ext uri="{FF2B5EF4-FFF2-40B4-BE49-F238E27FC236}">
                <a16:creationId xmlns:a16="http://schemas.microsoft.com/office/drawing/2014/main" id="{80C859B6-7785-BB4D-B838-2A7BC2085EAA}"/>
              </a:ext>
            </a:extLst>
          </p:cNvPr>
          <p:cNvSpPr/>
          <p:nvPr userDrawn="1"/>
        </p:nvSpPr>
        <p:spPr>
          <a:xfrm>
            <a:off x="0" y="1335370"/>
            <a:ext cx="379307" cy="5522630"/>
          </a:xfrm>
          <a:prstGeom prst="rect">
            <a:avLst/>
          </a:prstGeom>
          <a:gradFill flip="none" rotWithShape="1">
            <a:gsLst>
              <a:gs pos="29000">
                <a:schemeClr val="bg1"/>
              </a:gs>
              <a:gs pos="99000">
                <a:schemeClr val="accent5">
                  <a:alpha val="4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Master Title Slide</a:t>
            </a:r>
            <a:endParaRPr lang="en-CA" dirty="0"/>
          </a:p>
        </p:txBody>
      </p:sp>
      <p:sp>
        <p:nvSpPr>
          <p:cNvPr id="3" name="Text Placeholder 2"/>
          <p:cNvSpPr>
            <a:spLocks noGrp="1"/>
          </p:cNvSpPr>
          <p:nvPr>
            <p:ph type="body" idx="1"/>
          </p:nvPr>
        </p:nvSpPr>
        <p:spPr>
          <a:xfrm>
            <a:off x="609600" y="1940565"/>
            <a:ext cx="10972800" cy="41855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Date Placeholder 3">
            <a:extLst>
              <a:ext uri="{FF2B5EF4-FFF2-40B4-BE49-F238E27FC236}">
                <a16:creationId xmlns:a16="http://schemas.microsoft.com/office/drawing/2014/main" id="{EF235A4F-3AC7-7345-BE0B-0F4534A3EF14}"/>
              </a:ext>
            </a:extLst>
          </p:cNvPr>
          <p:cNvSpPr txBox="1">
            <a:spLocks/>
          </p:cNvSpPr>
          <p:nvPr userDrawn="1"/>
        </p:nvSpPr>
        <p:spPr>
          <a:xfrm>
            <a:off x="609600" y="6308726"/>
            <a:ext cx="284480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8B0ACC48-CFD4-FB45-B517-A38F6A861B13}" type="datetime4">
              <a:rPr lang="en-CA" sz="1200" baseline="0" smtClean="0">
                <a:solidFill>
                  <a:schemeClr val="tx1">
                    <a:lumMod val="50000"/>
                    <a:lumOff val="50000"/>
                  </a:schemeClr>
                </a:solidFill>
              </a:rPr>
              <a:t>November 15, 2023</a:t>
            </a:fld>
            <a:endParaRPr lang="en-CA" sz="1200" baseline="0" dirty="0">
              <a:solidFill>
                <a:schemeClr val="tx1">
                  <a:lumMod val="50000"/>
                  <a:lumOff val="50000"/>
                </a:schemeClr>
              </a:solidFill>
            </a:endParaRPr>
          </a:p>
        </p:txBody>
      </p:sp>
      <p:sp>
        <p:nvSpPr>
          <p:cNvPr id="8" name="Slide Number Placeholder 5">
            <a:extLst>
              <a:ext uri="{FF2B5EF4-FFF2-40B4-BE49-F238E27FC236}">
                <a16:creationId xmlns:a16="http://schemas.microsoft.com/office/drawing/2014/main" id="{015FFADA-72A7-EE42-85A8-3312219FE8D3}"/>
              </a:ext>
            </a:extLst>
          </p:cNvPr>
          <p:cNvSpPr txBox="1">
            <a:spLocks/>
          </p:cNvSpPr>
          <p:nvPr userDrawn="1"/>
        </p:nvSpPr>
        <p:spPr>
          <a:xfrm>
            <a:off x="8737600" y="6308726"/>
            <a:ext cx="284480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fld id="{85DDEE3E-5BD6-4334-9BF3-F2ACAD12808C}" type="slidenum">
              <a:rPr lang="en-CA" sz="1200" baseline="0" smtClean="0">
                <a:solidFill>
                  <a:schemeClr val="tx1">
                    <a:lumMod val="50000"/>
                    <a:lumOff val="50000"/>
                  </a:schemeClr>
                </a:solidFill>
              </a:rPr>
              <a:pPr algn="r"/>
              <a:t>‹#›</a:t>
            </a:fld>
            <a:endParaRPr lang="en-CA" sz="1200" baseline="0" dirty="0">
              <a:solidFill>
                <a:schemeClr val="tx1">
                  <a:lumMod val="50000"/>
                  <a:lumOff val="50000"/>
                </a:schemeClr>
              </a:solidFill>
            </a:endParaRPr>
          </a:p>
        </p:txBody>
      </p:sp>
      <p:pic>
        <p:nvPicPr>
          <p:cNvPr id="9" name="Picture 8">
            <a:extLst>
              <a:ext uri="{FF2B5EF4-FFF2-40B4-BE49-F238E27FC236}">
                <a16:creationId xmlns:a16="http://schemas.microsoft.com/office/drawing/2014/main" id="{B13E705A-6C24-ED45-A70A-8EDABE8C2EA0}"/>
              </a:ext>
            </a:extLst>
          </p:cNvPr>
          <p:cNvPicPr>
            <a:picLocks noChangeAspect="1"/>
          </p:cNvPicPr>
          <p:nvPr userDrawn="1"/>
        </p:nvPicPr>
        <p:blipFill>
          <a:blip r:embed="rId4"/>
          <a:stretch>
            <a:fillRect/>
          </a:stretch>
        </p:blipFill>
        <p:spPr>
          <a:xfrm>
            <a:off x="4295637" y="6238384"/>
            <a:ext cx="3600727" cy="505807"/>
          </a:xfrm>
          <a:prstGeom prst="rect">
            <a:avLst/>
          </a:prstGeom>
        </p:spPr>
      </p:pic>
      <p:cxnSp>
        <p:nvCxnSpPr>
          <p:cNvPr id="17" name="Straight Connector 16">
            <a:extLst>
              <a:ext uri="{FF2B5EF4-FFF2-40B4-BE49-F238E27FC236}">
                <a16:creationId xmlns:a16="http://schemas.microsoft.com/office/drawing/2014/main" id="{FE5FC223-E5D8-8443-9C3A-36E313E41A8C}"/>
              </a:ext>
            </a:extLst>
          </p:cNvPr>
          <p:cNvCxnSpPr/>
          <p:nvPr userDrawn="1"/>
        </p:nvCxnSpPr>
        <p:spPr>
          <a:xfrm>
            <a:off x="0" y="6019130"/>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309EE1C6-5CF6-734B-86FF-4878BBBC6445}"/>
              </a:ext>
            </a:extLst>
          </p:cNvPr>
          <p:cNvSpPr/>
          <p:nvPr userDrawn="1"/>
        </p:nvSpPr>
        <p:spPr>
          <a:xfrm>
            <a:off x="0" y="0"/>
            <a:ext cx="379307" cy="13353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66" r:id="rId1"/>
  </p:sldLayoutIdLst>
  <p:transition spd="slow">
    <p:wipe dir="d"/>
  </p:transition>
  <p:hf sldNum="0" hdr="0" ftr="0" dt="0"/>
  <p:txStyles>
    <p:titleStyle>
      <a:lvl1pPr algn="l" defTabSz="914400" rtl="0" eaLnBrk="1" latinLnBrk="0" hangingPunct="1">
        <a:spcBef>
          <a:spcPct val="0"/>
        </a:spcBef>
        <a:buNone/>
        <a:defRPr sz="4000" b="1" i="0" kern="1200" baseline="0">
          <a:solidFill>
            <a:schemeClr val="tx1"/>
          </a:solidFill>
          <a:latin typeface="+mj-lt"/>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45"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B92D599-9E78-A144-981E-A7F286F66F0A}"/>
              </a:ext>
            </a:extLst>
          </p:cNvPr>
          <p:cNvPicPr>
            <a:picLocks noChangeAspect="1"/>
          </p:cNvPicPr>
          <p:nvPr userDrawn="1"/>
        </p:nvPicPr>
        <p:blipFill>
          <a:blip r:embed="rId3"/>
          <a:stretch>
            <a:fillRect/>
          </a:stretch>
        </p:blipFill>
        <p:spPr>
          <a:xfrm>
            <a:off x="918816" y="0"/>
            <a:ext cx="11273183" cy="1368154"/>
          </a:xfrm>
          <a:prstGeom prst="rect">
            <a:avLst/>
          </a:prstGeom>
        </p:spPr>
      </p:pic>
      <p:sp>
        <p:nvSpPr>
          <p:cNvPr id="19" name="Rectangle 18">
            <a:extLst>
              <a:ext uri="{FF2B5EF4-FFF2-40B4-BE49-F238E27FC236}">
                <a16:creationId xmlns:a16="http://schemas.microsoft.com/office/drawing/2014/main" id="{80C859B6-7785-BB4D-B838-2A7BC2085EAA}"/>
              </a:ext>
            </a:extLst>
          </p:cNvPr>
          <p:cNvSpPr/>
          <p:nvPr userDrawn="1"/>
        </p:nvSpPr>
        <p:spPr>
          <a:xfrm>
            <a:off x="0" y="1335370"/>
            <a:ext cx="379307" cy="5522630"/>
          </a:xfrm>
          <a:prstGeom prst="rect">
            <a:avLst/>
          </a:prstGeom>
          <a:gradFill flip="none" rotWithShape="1">
            <a:gsLst>
              <a:gs pos="29000">
                <a:schemeClr val="bg1"/>
              </a:gs>
              <a:gs pos="99000">
                <a:schemeClr val="accent5">
                  <a:alpha val="4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Master Title Slide</a:t>
            </a:r>
            <a:endParaRPr lang="en-CA" dirty="0"/>
          </a:p>
        </p:txBody>
      </p:sp>
      <p:sp>
        <p:nvSpPr>
          <p:cNvPr id="3" name="Text Placeholder 2"/>
          <p:cNvSpPr>
            <a:spLocks noGrp="1"/>
          </p:cNvSpPr>
          <p:nvPr>
            <p:ph type="body" idx="1"/>
          </p:nvPr>
        </p:nvSpPr>
        <p:spPr>
          <a:xfrm>
            <a:off x="609600" y="1940565"/>
            <a:ext cx="10972800" cy="41855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Date Placeholder 3">
            <a:extLst>
              <a:ext uri="{FF2B5EF4-FFF2-40B4-BE49-F238E27FC236}">
                <a16:creationId xmlns:a16="http://schemas.microsoft.com/office/drawing/2014/main" id="{EF235A4F-3AC7-7345-BE0B-0F4534A3EF14}"/>
              </a:ext>
            </a:extLst>
          </p:cNvPr>
          <p:cNvSpPr txBox="1">
            <a:spLocks/>
          </p:cNvSpPr>
          <p:nvPr userDrawn="1"/>
        </p:nvSpPr>
        <p:spPr>
          <a:xfrm>
            <a:off x="609600" y="6308726"/>
            <a:ext cx="284480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8B0ACC48-CFD4-FB45-B517-A38F6A861B13}" type="datetime4">
              <a:rPr lang="en-CA" sz="1200" baseline="0" smtClean="0">
                <a:solidFill>
                  <a:schemeClr val="tx1">
                    <a:lumMod val="50000"/>
                    <a:lumOff val="50000"/>
                  </a:schemeClr>
                </a:solidFill>
              </a:rPr>
              <a:t>November 15, 2023</a:t>
            </a:fld>
            <a:endParaRPr lang="en-CA" sz="1200" baseline="0" dirty="0">
              <a:solidFill>
                <a:schemeClr val="tx1">
                  <a:lumMod val="50000"/>
                  <a:lumOff val="50000"/>
                </a:schemeClr>
              </a:solidFill>
            </a:endParaRPr>
          </a:p>
        </p:txBody>
      </p:sp>
      <p:sp>
        <p:nvSpPr>
          <p:cNvPr id="8" name="Slide Number Placeholder 5">
            <a:extLst>
              <a:ext uri="{FF2B5EF4-FFF2-40B4-BE49-F238E27FC236}">
                <a16:creationId xmlns:a16="http://schemas.microsoft.com/office/drawing/2014/main" id="{015FFADA-72A7-EE42-85A8-3312219FE8D3}"/>
              </a:ext>
            </a:extLst>
          </p:cNvPr>
          <p:cNvSpPr txBox="1">
            <a:spLocks/>
          </p:cNvSpPr>
          <p:nvPr userDrawn="1"/>
        </p:nvSpPr>
        <p:spPr>
          <a:xfrm>
            <a:off x="8737600" y="6308726"/>
            <a:ext cx="284480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fld id="{85DDEE3E-5BD6-4334-9BF3-F2ACAD12808C}" type="slidenum">
              <a:rPr lang="en-CA" sz="1200" baseline="0" smtClean="0">
                <a:solidFill>
                  <a:schemeClr val="tx1">
                    <a:lumMod val="50000"/>
                    <a:lumOff val="50000"/>
                  </a:schemeClr>
                </a:solidFill>
              </a:rPr>
              <a:pPr algn="r"/>
              <a:t>‹#›</a:t>
            </a:fld>
            <a:endParaRPr lang="en-CA" sz="1200" baseline="0" dirty="0">
              <a:solidFill>
                <a:schemeClr val="tx1">
                  <a:lumMod val="50000"/>
                  <a:lumOff val="50000"/>
                </a:schemeClr>
              </a:solidFill>
            </a:endParaRPr>
          </a:p>
        </p:txBody>
      </p:sp>
      <p:pic>
        <p:nvPicPr>
          <p:cNvPr id="9" name="Picture 8">
            <a:extLst>
              <a:ext uri="{FF2B5EF4-FFF2-40B4-BE49-F238E27FC236}">
                <a16:creationId xmlns:a16="http://schemas.microsoft.com/office/drawing/2014/main" id="{B13E705A-6C24-ED45-A70A-8EDABE8C2EA0}"/>
              </a:ext>
            </a:extLst>
          </p:cNvPr>
          <p:cNvPicPr>
            <a:picLocks noChangeAspect="1"/>
          </p:cNvPicPr>
          <p:nvPr userDrawn="1"/>
        </p:nvPicPr>
        <p:blipFill>
          <a:blip r:embed="rId4"/>
          <a:stretch>
            <a:fillRect/>
          </a:stretch>
        </p:blipFill>
        <p:spPr>
          <a:xfrm>
            <a:off x="4295637" y="6238384"/>
            <a:ext cx="3600727" cy="505807"/>
          </a:xfrm>
          <a:prstGeom prst="rect">
            <a:avLst/>
          </a:prstGeom>
        </p:spPr>
      </p:pic>
      <p:cxnSp>
        <p:nvCxnSpPr>
          <p:cNvPr id="17" name="Straight Connector 16">
            <a:extLst>
              <a:ext uri="{FF2B5EF4-FFF2-40B4-BE49-F238E27FC236}">
                <a16:creationId xmlns:a16="http://schemas.microsoft.com/office/drawing/2014/main" id="{FE5FC223-E5D8-8443-9C3A-36E313E41A8C}"/>
              </a:ext>
            </a:extLst>
          </p:cNvPr>
          <p:cNvCxnSpPr/>
          <p:nvPr userDrawn="1"/>
        </p:nvCxnSpPr>
        <p:spPr>
          <a:xfrm>
            <a:off x="0" y="6019130"/>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309EE1C6-5CF6-734B-86FF-4878BBBC6445}"/>
              </a:ext>
            </a:extLst>
          </p:cNvPr>
          <p:cNvSpPr/>
          <p:nvPr userDrawn="1"/>
        </p:nvSpPr>
        <p:spPr>
          <a:xfrm>
            <a:off x="0" y="0"/>
            <a:ext cx="379307" cy="13353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89" r:id="rId1"/>
  </p:sldLayoutIdLst>
  <p:transition spd="slow">
    <p:wipe dir="d"/>
  </p:transition>
  <p:hf sldNum="0" hdr="0" ftr="0" dt="0"/>
  <p:txStyles>
    <p:titleStyle>
      <a:lvl1pPr algn="l" defTabSz="914400" rtl="0" eaLnBrk="1" latinLnBrk="0" hangingPunct="1">
        <a:spcBef>
          <a:spcPct val="0"/>
        </a:spcBef>
        <a:buNone/>
        <a:defRPr sz="4000" b="1" i="0" kern="1200" baseline="0">
          <a:solidFill>
            <a:schemeClr val="tx1"/>
          </a:solidFill>
          <a:latin typeface="+mj-lt"/>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45"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progressive.la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hyperlink" Target="mailto:Shibil@Progressive.Law"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hyperlink" Target="mailto:cereise@tmllp.ca"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mailto:cereise@tmllp.ca"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6DBF50F6-DD88-4D9F-B7D3-79B989980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916BBDC2-6929-469E-B7C4-A03E77BF94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3FCE7F-0544-42AC-9BAE-EB8F8B576E0C}"/>
              </a:ext>
            </a:extLst>
          </p:cNvPr>
          <p:cNvSpPr>
            <a:spLocks noGrp="1"/>
          </p:cNvSpPr>
          <p:nvPr>
            <p:ph type="ctrTitle"/>
          </p:nvPr>
        </p:nvSpPr>
        <p:spPr>
          <a:xfrm>
            <a:off x="1126106" y="4560733"/>
            <a:ext cx="10640754" cy="775845"/>
          </a:xfrm>
        </p:spPr>
        <p:txBody>
          <a:bodyPr anchor="ctr">
            <a:normAutofit fontScale="90000"/>
          </a:bodyPr>
          <a:lstStyle/>
          <a:p>
            <a:pPr algn="l"/>
            <a:r>
              <a:rPr lang="en-US" sz="3400" b="1" dirty="0">
                <a:solidFill>
                  <a:schemeClr val="tx2"/>
                </a:solidFill>
              </a:rPr>
              <a:t>Diversity and Equity in the Legal Workplace: Beyond the Buzzwords</a:t>
            </a:r>
            <a:br>
              <a:rPr lang="en-US" sz="3100" b="1" dirty="0">
                <a:solidFill>
                  <a:schemeClr val="tx2"/>
                </a:solidFill>
              </a:rPr>
            </a:br>
            <a:br>
              <a:rPr lang="en-US" sz="3100" b="1" dirty="0">
                <a:solidFill>
                  <a:schemeClr val="tx2"/>
                </a:solidFill>
              </a:rPr>
            </a:br>
            <a:r>
              <a:rPr lang="en-US" sz="2700" b="1" dirty="0">
                <a:solidFill>
                  <a:schemeClr val="tx2"/>
                </a:solidFill>
              </a:rPr>
              <a:t>ELAO Conference, November 9, 2023</a:t>
            </a:r>
            <a:br>
              <a:rPr lang="en-US" sz="3100" b="1" dirty="0">
                <a:solidFill>
                  <a:schemeClr val="tx2"/>
                </a:solidFill>
              </a:rPr>
            </a:br>
            <a:br>
              <a:rPr lang="en-US" sz="3100" b="1" dirty="0">
                <a:solidFill>
                  <a:schemeClr val="tx2"/>
                </a:solidFill>
              </a:rPr>
            </a:br>
            <a:r>
              <a:rPr lang="en-US" sz="2000" b="1" dirty="0">
                <a:solidFill>
                  <a:schemeClr val="tx2"/>
                </a:solidFill>
              </a:rPr>
              <a:t>Shibil Siddiqi, Partner</a:t>
            </a:r>
            <a:br>
              <a:rPr lang="en-US" sz="2000" b="1" dirty="0">
                <a:solidFill>
                  <a:schemeClr val="tx2"/>
                </a:solidFill>
              </a:rPr>
            </a:br>
            <a:r>
              <a:rPr lang="en-US" sz="2000" b="1" dirty="0">
                <a:solidFill>
                  <a:schemeClr val="tx2"/>
                </a:solidFill>
                <a:hlinkClick r:id="rId3"/>
              </a:rPr>
              <a:t>www.Progressive.Law</a:t>
            </a:r>
            <a:r>
              <a:rPr lang="en-US" sz="2000" b="1" dirty="0">
                <a:solidFill>
                  <a:schemeClr val="tx2"/>
                </a:solidFill>
              </a:rPr>
              <a:t> </a:t>
            </a:r>
            <a:br>
              <a:rPr lang="en-US" sz="2000" b="1" dirty="0">
                <a:solidFill>
                  <a:schemeClr val="tx2"/>
                </a:solidFill>
              </a:rPr>
            </a:br>
            <a:r>
              <a:rPr lang="en-US" sz="2000" b="1" dirty="0" err="1">
                <a:solidFill>
                  <a:schemeClr val="tx2"/>
                </a:solidFill>
                <a:hlinkClick r:id="rId4"/>
              </a:rPr>
              <a:t>Shibil@Progressive.Law</a:t>
            </a:r>
            <a:br>
              <a:rPr lang="en-US" sz="2000" b="1" dirty="0">
                <a:solidFill>
                  <a:schemeClr val="tx2"/>
                </a:solidFill>
              </a:rPr>
            </a:br>
            <a:br>
              <a:rPr lang="en-US" sz="2000" b="1" dirty="0">
                <a:solidFill>
                  <a:schemeClr val="tx2"/>
                </a:solidFill>
              </a:rPr>
            </a:br>
            <a:r>
              <a:rPr lang="en-US" sz="3100" b="1" dirty="0">
                <a:solidFill>
                  <a:schemeClr val="tx2"/>
                </a:solidFill>
              </a:rPr>
              <a:t> </a:t>
            </a:r>
            <a:endParaRPr lang="en-CA" sz="3100" b="1" dirty="0">
              <a:solidFill>
                <a:schemeClr val="tx2"/>
              </a:solidFill>
            </a:endParaRPr>
          </a:p>
        </p:txBody>
      </p:sp>
      <p:sp>
        <p:nvSpPr>
          <p:cNvPr id="3" name="Subtitle 2">
            <a:extLst>
              <a:ext uri="{FF2B5EF4-FFF2-40B4-BE49-F238E27FC236}">
                <a16:creationId xmlns:a16="http://schemas.microsoft.com/office/drawing/2014/main" id="{AEF27DC2-996C-4980-811E-2161B8E51D08}"/>
              </a:ext>
            </a:extLst>
          </p:cNvPr>
          <p:cNvSpPr>
            <a:spLocks noGrp="1"/>
          </p:cNvSpPr>
          <p:nvPr>
            <p:ph type="subTitle" idx="1"/>
          </p:nvPr>
        </p:nvSpPr>
        <p:spPr>
          <a:xfrm>
            <a:off x="10972800" y="6520082"/>
            <a:ext cx="1030169" cy="283583"/>
          </a:xfrm>
        </p:spPr>
        <p:txBody>
          <a:bodyPr anchor="ctr">
            <a:normAutofit/>
          </a:bodyPr>
          <a:lstStyle/>
          <a:p>
            <a:pPr algn="l"/>
            <a:endParaRPr lang="en-CA" sz="500" dirty="0">
              <a:solidFill>
                <a:schemeClr val="tx2"/>
              </a:solidFill>
            </a:endParaRPr>
          </a:p>
        </p:txBody>
      </p:sp>
      <p:grpSp>
        <p:nvGrpSpPr>
          <p:cNvPr id="64" name="Group 63">
            <a:extLst>
              <a:ext uri="{FF2B5EF4-FFF2-40B4-BE49-F238E27FC236}">
                <a16:creationId xmlns:a16="http://schemas.microsoft.com/office/drawing/2014/main" id="{C344E6B5-C9F5-4338-9E33-003B123731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6402" y="170309"/>
            <a:ext cx="2514948" cy="2174333"/>
            <a:chOff x="-305" y="-4155"/>
            <a:chExt cx="2514948" cy="2174333"/>
          </a:xfrm>
        </p:grpSpPr>
        <p:sp>
          <p:nvSpPr>
            <p:cNvPr id="65" name="Freeform: Shape 64">
              <a:extLst>
                <a:ext uri="{FF2B5EF4-FFF2-40B4-BE49-F238E27FC236}">
                  <a16:creationId xmlns:a16="http://schemas.microsoft.com/office/drawing/2014/main" id="{C90B0F8D-9E81-4DE8-95D5-1A26E9390D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30BA43A-83E9-4C67-92A6-F247FB3700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92F3A0CC-EBFE-405D-B0C0-27DE361ED5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68" name="Freeform: Shape 67">
              <a:extLst>
                <a:ext uri="{FF2B5EF4-FFF2-40B4-BE49-F238E27FC236}">
                  <a16:creationId xmlns:a16="http://schemas.microsoft.com/office/drawing/2014/main" id="{DF2E853E-B55A-4FFD-B90E-6FB4F31BD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descr="Logo&#10;&#10;Description automatically generated">
            <a:extLst>
              <a:ext uri="{FF2B5EF4-FFF2-40B4-BE49-F238E27FC236}">
                <a16:creationId xmlns:a16="http://schemas.microsoft.com/office/drawing/2014/main" id="{6DEC316F-A015-4126-93B0-7225BD404F14}"/>
              </a:ext>
            </a:extLst>
          </p:cNvPr>
          <p:cNvPicPr>
            <a:picLocks noChangeAspect="1"/>
          </p:cNvPicPr>
          <p:nvPr/>
        </p:nvPicPr>
        <p:blipFill>
          <a:blip r:embed="rId5"/>
          <a:stretch>
            <a:fillRect/>
          </a:stretch>
        </p:blipFill>
        <p:spPr>
          <a:xfrm>
            <a:off x="1742163" y="1183463"/>
            <a:ext cx="9403190" cy="2350797"/>
          </a:xfrm>
          <a:prstGeom prst="rect">
            <a:avLst/>
          </a:prstGeom>
        </p:spPr>
      </p:pic>
      <p:grpSp>
        <p:nvGrpSpPr>
          <p:cNvPr id="70" name="Group 69">
            <a:extLst>
              <a:ext uri="{FF2B5EF4-FFF2-40B4-BE49-F238E27FC236}">
                <a16:creationId xmlns:a16="http://schemas.microsoft.com/office/drawing/2014/main" id="{FDFEDBF7-8E2C-46B8-9095-AE1D77E217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130554" y="4560733"/>
            <a:ext cx="3061445" cy="2297266"/>
            <a:chOff x="-305" y="-1"/>
            <a:chExt cx="3832880" cy="2876136"/>
          </a:xfrm>
        </p:grpSpPr>
        <p:sp>
          <p:nvSpPr>
            <p:cNvPr id="71" name="Freeform: Shape 70">
              <a:extLst>
                <a:ext uri="{FF2B5EF4-FFF2-40B4-BE49-F238E27FC236}">
                  <a16:creationId xmlns:a16="http://schemas.microsoft.com/office/drawing/2014/main" id="{60202872-FBB0-4F11-BC49-9FB400B212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0DEB2F40-D411-4D44-9638-AE0342C7F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507F7D91-A991-4196-AF73-327E04B56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178739A9-E67C-40E5-9468-0A68AEC54E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17330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8B37CAB-8739-7D41-B00C-76B6416C4978}"/>
              </a:ext>
            </a:extLst>
          </p:cNvPr>
          <p:cNvPicPr>
            <a:picLocks noChangeAspect="1"/>
          </p:cNvPicPr>
          <p:nvPr/>
        </p:nvPicPr>
        <p:blipFill>
          <a:blip r:embed="rId3"/>
          <a:stretch>
            <a:fillRect/>
          </a:stretch>
        </p:blipFill>
        <p:spPr>
          <a:xfrm>
            <a:off x="1524000" y="1735834"/>
            <a:ext cx="9144000" cy="2551906"/>
          </a:xfrm>
          <a:prstGeom prst="rect">
            <a:avLst/>
          </a:prstGeom>
        </p:spPr>
      </p:pic>
      <p:sp>
        <p:nvSpPr>
          <p:cNvPr id="21" name="Rectangle 20">
            <a:extLst>
              <a:ext uri="{FF2B5EF4-FFF2-40B4-BE49-F238E27FC236}">
                <a16:creationId xmlns:a16="http://schemas.microsoft.com/office/drawing/2014/main" id="{B493E7DD-7918-604D-8007-902A0CBE6311}"/>
              </a:ext>
            </a:extLst>
          </p:cNvPr>
          <p:cNvSpPr/>
          <p:nvPr/>
        </p:nvSpPr>
        <p:spPr>
          <a:xfrm>
            <a:off x="1524000" y="4585206"/>
            <a:ext cx="9144000" cy="1272255"/>
          </a:xfrm>
          <a:prstGeom prst="rect">
            <a:avLst/>
          </a:prstGeom>
          <a:gradFill flip="none" rotWithShape="1">
            <a:gsLst>
              <a:gs pos="45000">
                <a:schemeClr val="bg1"/>
              </a:gs>
              <a:gs pos="99000">
                <a:schemeClr val="accent5">
                  <a:alpha val="4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Cereise Ross</a:t>
            </a:r>
          </a:p>
          <a:p>
            <a:pPr algn="ctr" fontAlgn="auto">
              <a:spcAft>
                <a:spcPts val="0"/>
              </a:spcAft>
              <a:buFont typeface="Arial" pitchFamily="34" charset="0"/>
              <a:buNone/>
            </a:pPr>
            <a:r>
              <a:rPr lang="en-US" sz="2800" b="1" dirty="0">
                <a:solidFill>
                  <a:schemeClr val="tx1"/>
                </a:solidFill>
                <a:latin typeface="+mj-lt"/>
              </a:rPr>
              <a:t>Lawyer &amp; Workplace Investigator</a:t>
            </a:r>
          </a:p>
          <a:p>
            <a:pPr algn="ctr" fontAlgn="auto">
              <a:spcAft>
                <a:spcPts val="0"/>
              </a:spcAft>
              <a:buFont typeface="Arial" pitchFamily="34" charset="0"/>
              <a:buNone/>
            </a:pPr>
            <a:r>
              <a:rPr lang="en-US" sz="2800" b="1" dirty="0">
                <a:solidFill>
                  <a:schemeClr val="tx1"/>
                </a:solidFill>
                <a:latin typeface="+mj-lt"/>
                <a:hlinkClick r:id="rId4">
                  <a:extLst>
                    <a:ext uri="{A12FA001-AC4F-418D-AE19-62706E023703}">
                      <ahyp:hlinkClr xmlns:ahyp="http://schemas.microsoft.com/office/drawing/2018/hyperlinkcolor" val="tx"/>
                    </a:ext>
                  </a:extLst>
                </a:hlinkClick>
              </a:rPr>
              <a:t>cereise@tmllp.ca</a:t>
            </a:r>
            <a:r>
              <a:rPr lang="en-US" sz="2800" b="1" dirty="0">
                <a:solidFill>
                  <a:schemeClr val="tx1"/>
                </a:solidFill>
                <a:latin typeface="+mj-lt"/>
              </a:rPr>
              <a:t> </a:t>
            </a:r>
          </a:p>
        </p:txBody>
      </p:sp>
      <p:sp>
        <p:nvSpPr>
          <p:cNvPr id="4" name="Title 1"/>
          <p:cNvSpPr>
            <a:spLocks noGrp="1"/>
          </p:cNvSpPr>
          <p:nvPr>
            <p:ph type="title"/>
          </p:nvPr>
        </p:nvSpPr>
        <p:spPr>
          <a:xfrm>
            <a:off x="1524000" y="2336800"/>
            <a:ext cx="9143999" cy="2133489"/>
          </a:xfrm>
          <a:noFill/>
        </p:spPr>
        <p:txBody>
          <a:bodyPr>
            <a:noAutofit/>
          </a:bodyPr>
          <a:lstStyle/>
          <a:p>
            <a:pPr algn="ctr"/>
            <a:r>
              <a:rPr lang="en-US" sz="4000" dirty="0">
                <a:solidFill>
                  <a:schemeClr val="bg1"/>
                </a:solidFill>
              </a:rPr>
              <a:t>EDI Beyond Buzzwords: </a:t>
            </a:r>
            <a:br>
              <a:rPr lang="en-US" sz="4000" dirty="0">
                <a:solidFill>
                  <a:schemeClr val="bg1"/>
                </a:solidFill>
              </a:rPr>
            </a:br>
            <a:r>
              <a:rPr lang="en-US" sz="4000" dirty="0">
                <a:solidFill>
                  <a:schemeClr val="bg1"/>
                </a:solidFill>
              </a:rPr>
              <a:t>The work continues</a:t>
            </a:r>
            <a:endParaRPr lang="en-US" sz="3600" dirty="0">
              <a:solidFill>
                <a:schemeClr val="bg1"/>
              </a:solidFill>
            </a:endParaRPr>
          </a:p>
        </p:txBody>
      </p:sp>
      <p:cxnSp>
        <p:nvCxnSpPr>
          <p:cNvPr id="10" name="Straight Connector 9">
            <a:extLst>
              <a:ext uri="{FF2B5EF4-FFF2-40B4-BE49-F238E27FC236}">
                <a16:creationId xmlns:a16="http://schemas.microsoft.com/office/drawing/2014/main" id="{99239B24-4AF4-7E49-99B7-EA2581B9FAE9}"/>
              </a:ext>
            </a:extLst>
          </p:cNvPr>
          <p:cNvCxnSpPr/>
          <p:nvPr/>
        </p:nvCxnSpPr>
        <p:spPr>
          <a:xfrm>
            <a:off x="1524000" y="1921265"/>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0B5E6C09-0B52-8F4B-9B2D-AC27EC86EE89}"/>
              </a:ext>
            </a:extLst>
          </p:cNvPr>
          <p:cNvPicPr>
            <a:picLocks noChangeAspect="1"/>
          </p:cNvPicPr>
          <p:nvPr/>
        </p:nvPicPr>
        <p:blipFill>
          <a:blip r:embed="rId5"/>
          <a:stretch>
            <a:fillRect/>
          </a:stretch>
        </p:blipFill>
        <p:spPr>
          <a:xfrm>
            <a:off x="3898449" y="684241"/>
            <a:ext cx="4395098" cy="804703"/>
          </a:xfrm>
          <a:prstGeom prst="rect">
            <a:avLst/>
          </a:prstGeom>
        </p:spPr>
      </p:pic>
    </p:spTree>
    <p:extLst>
      <p:ext uri="{BB962C8B-B14F-4D97-AF65-F5344CB8AC3E}">
        <p14:creationId xmlns:p14="http://schemas.microsoft.com/office/powerpoint/2010/main" val="2570280999"/>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noFill/>
        </p:spPr>
        <p:txBody>
          <a:bodyPr>
            <a:normAutofit fontScale="90000"/>
          </a:bodyPr>
          <a:lstStyle/>
          <a:p>
            <a:pPr algn="l"/>
            <a:br>
              <a:rPr lang="en-US" sz="1200" b="1" dirty="0"/>
            </a:br>
            <a:br>
              <a:rPr lang="en-US" sz="1200" b="1" dirty="0"/>
            </a:br>
            <a:br>
              <a:rPr lang="en-US" sz="1200" b="1" dirty="0"/>
            </a:br>
            <a:br>
              <a:rPr lang="en-US" dirty="0"/>
            </a:br>
            <a:endParaRPr lang="en-US" dirty="0">
              <a:solidFill>
                <a:schemeClr val="bg1"/>
              </a:solidFill>
            </a:endParaRPr>
          </a:p>
        </p:txBody>
      </p:sp>
      <p:sp>
        <p:nvSpPr>
          <p:cNvPr id="3" name="TextBox 2">
            <a:extLst>
              <a:ext uri="{FF2B5EF4-FFF2-40B4-BE49-F238E27FC236}">
                <a16:creationId xmlns:a16="http://schemas.microsoft.com/office/drawing/2014/main" id="{A4E7C8ED-5C60-A8C2-3655-84A21E4499DF}"/>
              </a:ext>
            </a:extLst>
          </p:cNvPr>
          <p:cNvSpPr txBox="1"/>
          <p:nvPr/>
        </p:nvSpPr>
        <p:spPr>
          <a:xfrm>
            <a:off x="848138" y="274638"/>
            <a:ext cx="7513984" cy="769441"/>
          </a:xfrm>
          <a:prstGeom prst="rect">
            <a:avLst/>
          </a:prstGeom>
          <a:noFill/>
        </p:spPr>
        <p:txBody>
          <a:bodyPr wrap="square" rtlCol="0">
            <a:spAutoFit/>
          </a:bodyPr>
          <a:lstStyle/>
          <a:p>
            <a:r>
              <a:rPr lang="en-US" sz="4400" dirty="0"/>
              <a:t>Position, Power &amp; Privilege</a:t>
            </a:r>
            <a:endParaRPr lang="en-CA" sz="4400" dirty="0"/>
          </a:p>
        </p:txBody>
      </p:sp>
      <p:grpSp>
        <p:nvGrpSpPr>
          <p:cNvPr id="18" name="Group 17">
            <a:extLst>
              <a:ext uri="{FF2B5EF4-FFF2-40B4-BE49-F238E27FC236}">
                <a16:creationId xmlns:a16="http://schemas.microsoft.com/office/drawing/2014/main" id="{4BBDF9CC-C1EE-72A9-357A-DA8EE38B0F5A}"/>
              </a:ext>
            </a:extLst>
          </p:cNvPr>
          <p:cNvGrpSpPr/>
          <p:nvPr/>
        </p:nvGrpSpPr>
        <p:grpSpPr>
          <a:xfrm>
            <a:off x="3741735" y="1417638"/>
            <a:ext cx="4620385" cy="4365624"/>
            <a:chOff x="1760537" y="0"/>
            <a:chExt cx="4708525" cy="4708525"/>
          </a:xfrm>
        </p:grpSpPr>
        <p:sp>
          <p:nvSpPr>
            <p:cNvPr id="19" name="Oval 18">
              <a:extLst>
                <a:ext uri="{FF2B5EF4-FFF2-40B4-BE49-F238E27FC236}">
                  <a16:creationId xmlns:a16="http://schemas.microsoft.com/office/drawing/2014/main" id="{D9E2E064-A343-641C-878E-8E75BAED8E8A}"/>
                </a:ext>
              </a:extLst>
            </p:cNvPr>
            <p:cNvSpPr/>
            <p:nvPr/>
          </p:nvSpPr>
          <p:spPr>
            <a:xfrm>
              <a:off x="1760537" y="0"/>
              <a:ext cx="4708525" cy="4708525"/>
            </a:xfrm>
            <a:prstGeom prst="ellipse">
              <a:avLst/>
            </a:prstGeom>
            <a:solidFill>
              <a:schemeClr val="bg1">
                <a:lumMod val="65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a:lstStyle/>
            <a:p>
              <a:endParaRPr lang="en-CA" dirty="0"/>
            </a:p>
          </p:txBody>
        </p:sp>
        <p:sp>
          <p:nvSpPr>
            <p:cNvPr id="20" name="Oval 4">
              <a:extLst>
                <a:ext uri="{FF2B5EF4-FFF2-40B4-BE49-F238E27FC236}">
                  <a16:creationId xmlns:a16="http://schemas.microsoft.com/office/drawing/2014/main" id="{95B3E935-3AF8-132F-19D9-D78476398210}"/>
                </a:ext>
              </a:extLst>
            </p:cNvPr>
            <p:cNvSpPr txBox="1"/>
            <p:nvPr/>
          </p:nvSpPr>
          <p:spPr>
            <a:xfrm>
              <a:off x="3456547" y="130158"/>
              <a:ext cx="1316503" cy="706278"/>
            </a:xfrm>
            <a:prstGeom prst="rect">
              <a:avLst/>
            </a:prstGeom>
            <a:ln>
              <a:noFill/>
            </a:ln>
          </p:spPr>
          <p:style>
            <a:lnRef idx="0">
              <a:scrgbClr r="0" g="0" b="0"/>
            </a:lnRef>
            <a:fillRef idx="0">
              <a:scrgbClr r="0" g="0" b="0"/>
            </a:fillRef>
            <a:effectRef idx="0">
              <a:scrgbClr r="0" g="0" b="0"/>
            </a:effectRef>
            <a:fontRef idx="minor">
              <a:schemeClr val="dk1"/>
            </a:fontRef>
          </p:style>
          <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kern="1200" dirty="0"/>
                <a:t>World</a:t>
              </a:r>
              <a:endParaRPr lang="en-CA" sz="2500" b="1" kern="1200" dirty="0"/>
            </a:p>
          </p:txBody>
        </p:sp>
      </p:grpSp>
      <p:grpSp>
        <p:nvGrpSpPr>
          <p:cNvPr id="21" name="Group 20">
            <a:extLst>
              <a:ext uri="{FF2B5EF4-FFF2-40B4-BE49-F238E27FC236}">
                <a16:creationId xmlns:a16="http://schemas.microsoft.com/office/drawing/2014/main" id="{F3151816-42BD-B2F9-9482-E6DC033F7E37}"/>
              </a:ext>
            </a:extLst>
          </p:cNvPr>
          <p:cNvGrpSpPr/>
          <p:nvPr/>
        </p:nvGrpSpPr>
        <p:grpSpPr>
          <a:xfrm>
            <a:off x="4140656" y="2153602"/>
            <a:ext cx="3822542" cy="3629660"/>
            <a:chOff x="2231389" y="941704"/>
            <a:chExt cx="3766820" cy="3766820"/>
          </a:xfrm>
        </p:grpSpPr>
        <p:sp>
          <p:nvSpPr>
            <p:cNvPr id="22" name="Oval 21">
              <a:extLst>
                <a:ext uri="{FF2B5EF4-FFF2-40B4-BE49-F238E27FC236}">
                  <a16:creationId xmlns:a16="http://schemas.microsoft.com/office/drawing/2014/main" id="{E4228138-61D7-2D40-73D4-DAF709E8B430}"/>
                </a:ext>
              </a:extLst>
            </p:cNvPr>
            <p:cNvSpPr/>
            <p:nvPr/>
          </p:nvSpPr>
          <p:spPr>
            <a:xfrm>
              <a:off x="2231389" y="941704"/>
              <a:ext cx="3766820" cy="3766820"/>
            </a:xfrm>
            <a:prstGeom prst="ellipse">
              <a:avLst/>
            </a:prstGeom>
            <a:solidFill>
              <a:schemeClr val="bg1">
                <a:lumMod val="75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a:lstStyle/>
            <a:p>
              <a:endParaRPr lang="en-CA"/>
            </a:p>
          </p:txBody>
        </p:sp>
        <p:sp>
          <p:nvSpPr>
            <p:cNvPr id="23" name="Oval 4">
              <a:extLst>
                <a:ext uri="{FF2B5EF4-FFF2-40B4-BE49-F238E27FC236}">
                  <a16:creationId xmlns:a16="http://schemas.microsoft.com/office/drawing/2014/main" id="{6F1C05E2-9617-25B8-4922-6F5A77E627FF}"/>
                </a:ext>
              </a:extLst>
            </p:cNvPr>
            <p:cNvSpPr txBox="1"/>
            <p:nvPr/>
          </p:nvSpPr>
          <p:spPr>
            <a:xfrm>
              <a:off x="3440085" y="1052451"/>
              <a:ext cx="1436289" cy="765254"/>
            </a:xfrm>
            <a:prstGeom prst="rect">
              <a:avLst/>
            </a:prstGeom>
            <a:ln>
              <a:noFill/>
            </a:ln>
          </p:spPr>
          <p:style>
            <a:lnRef idx="0">
              <a:scrgbClr r="0" g="0" b="0"/>
            </a:lnRef>
            <a:fillRef idx="0">
              <a:scrgbClr r="0" g="0" b="0"/>
            </a:fillRef>
            <a:effectRef idx="0">
              <a:scrgbClr r="0" g="0" b="0"/>
            </a:effectRef>
            <a:fontRef idx="minor">
              <a:schemeClr val="dk1"/>
            </a:fontRef>
          </p:style>
          <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t>Workplace: Mentee/Mentor, Practice Group, Firm, In-house</a:t>
              </a:r>
              <a:r>
                <a:rPr lang="en-US" sz="1200" b="1" dirty="0"/>
                <a:t> etc.</a:t>
              </a:r>
              <a:endParaRPr lang="en-CA" sz="1200" b="1" kern="1200" dirty="0"/>
            </a:p>
          </p:txBody>
        </p:sp>
      </p:grpSp>
      <p:grpSp>
        <p:nvGrpSpPr>
          <p:cNvPr id="24" name="Group 23">
            <a:extLst>
              <a:ext uri="{FF2B5EF4-FFF2-40B4-BE49-F238E27FC236}">
                <a16:creationId xmlns:a16="http://schemas.microsoft.com/office/drawing/2014/main" id="{61D0420C-8F94-5ABE-E207-8BDD17D36897}"/>
              </a:ext>
            </a:extLst>
          </p:cNvPr>
          <p:cNvGrpSpPr/>
          <p:nvPr/>
        </p:nvGrpSpPr>
        <p:grpSpPr>
          <a:xfrm>
            <a:off x="4639371" y="2958147"/>
            <a:ext cx="2825115" cy="2825115"/>
            <a:chOff x="2702242" y="1883409"/>
            <a:chExt cx="2825115" cy="2825115"/>
          </a:xfrm>
        </p:grpSpPr>
        <p:sp>
          <p:nvSpPr>
            <p:cNvPr id="25" name="Oval 24">
              <a:extLst>
                <a:ext uri="{FF2B5EF4-FFF2-40B4-BE49-F238E27FC236}">
                  <a16:creationId xmlns:a16="http://schemas.microsoft.com/office/drawing/2014/main" id="{8B718EE2-3670-CCF0-9C38-F89111E455A6}"/>
                </a:ext>
              </a:extLst>
            </p:cNvPr>
            <p:cNvSpPr/>
            <p:nvPr/>
          </p:nvSpPr>
          <p:spPr>
            <a:xfrm>
              <a:off x="2702242" y="1883409"/>
              <a:ext cx="2825115" cy="2825115"/>
            </a:xfrm>
            <a:prstGeom prst="ellipse">
              <a:avLst/>
            </a:prstGeom>
            <a:solidFill>
              <a:schemeClr val="bg1">
                <a:lumMod val="85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a:lstStyle/>
            <a:p>
              <a:endParaRPr lang="en-CA"/>
            </a:p>
          </p:txBody>
        </p:sp>
        <p:sp>
          <p:nvSpPr>
            <p:cNvPr id="26" name="Oval 4">
              <a:extLst>
                <a:ext uri="{FF2B5EF4-FFF2-40B4-BE49-F238E27FC236}">
                  <a16:creationId xmlns:a16="http://schemas.microsoft.com/office/drawing/2014/main" id="{DFB1420B-E15C-1E30-6D7B-AC4AD6AFBCC2}"/>
                </a:ext>
              </a:extLst>
            </p:cNvPr>
            <p:cNvSpPr txBox="1"/>
            <p:nvPr/>
          </p:nvSpPr>
          <p:spPr>
            <a:xfrm>
              <a:off x="3456548" y="2095293"/>
              <a:ext cx="1316503" cy="635650"/>
            </a:xfrm>
            <a:prstGeom prst="rect">
              <a:avLst/>
            </a:prstGeom>
            <a:ln>
              <a:noFill/>
            </a:ln>
          </p:spPr>
          <p:style>
            <a:lnRef idx="0">
              <a:scrgbClr r="0" g="0" b="0"/>
            </a:lnRef>
            <a:fillRef idx="0">
              <a:scrgbClr r="0" g="0" b="0"/>
            </a:fillRef>
            <a:effectRef idx="0">
              <a:scrgbClr r="0" g="0" b="0"/>
            </a:effectRef>
            <a:fontRef idx="minor">
              <a:schemeClr val="dk1"/>
            </a:fontRef>
          </p:style>
          <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t>Role: </a:t>
              </a:r>
            </a:p>
            <a:p>
              <a:pPr marL="0" lvl="0" indent="0" algn="ctr" defTabSz="533400">
                <a:lnSpc>
                  <a:spcPct val="90000"/>
                </a:lnSpc>
                <a:spcBef>
                  <a:spcPct val="0"/>
                </a:spcBef>
                <a:spcAft>
                  <a:spcPct val="35000"/>
                </a:spcAft>
                <a:buNone/>
              </a:pPr>
              <a:r>
                <a:rPr lang="en-US" sz="1200" b="1" kern="1200" dirty="0"/>
                <a:t>Articling student, Associate (jr./sr.), Partner etc.</a:t>
              </a:r>
              <a:endParaRPr lang="en-CA" sz="1200" b="1" kern="1200" dirty="0"/>
            </a:p>
          </p:txBody>
        </p:sp>
      </p:grpSp>
      <p:grpSp>
        <p:nvGrpSpPr>
          <p:cNvPr id="27" name="Group 26">
            <a:extLst>
              <a:ext uri="{FF2B5EF4-FFF2-40B4-BE49-F238E27FC236}">
                <a16:creationId xmlns:a16="http://schemas.microsoft.com/office/drawing/2014/main" id="{9E21966F-EA00-160C-1587-A28AC039688C}"/>
              </a:ext>
            </a:extLst>
          </p:cNvPr>
          <p:cNvGrpSpPr/>
          <p:nvPr/>
        </p:nvGrpSpPr>
        <p:grpSpPr>
          <a:xfrm>
            <a:off x="5110223" y="3899852"/>
            <a:ext cx="1883410" cy="1883410"/>
            <a:chOff x="3173094" y="2825114"/>
            <a:chExt cx="1883410" cy="1883410"/>
          </a:xfrm>
        </p:grpSpPr>
        <p:sp>
          <p:nvSpPr>
            <p:cNvPr id="28" name="Oval 27">
              <a:extLst>
                <a:ext uri="{FF2B5EF4-FFF2-40B4-BE49-F238E27FC236}">
                  <a16:creationId xmlns:a16="http://schemas.microsoft.com/office/drawing/2014/main" id="{A75D514C-7A69-9A89-F122-89B82972E56F}"/>
                </a:ext>
              </a:extLst>
            </p:cNvPr>
            <p:cNvSpPr/>
            <p:nvPr/>
          </p:nvSpPr>
          <p:spPr>
            <a:xfrm>
              <a:off x="3173094" y="2825114"/>
              <a:ext cx="1883410" cy="1883410"/>
            </a:xfrm>
            <a:prstGeom prst="ellipse">
              <a:avLst/>
            </a:prstGeom>
            <a:ln>
              <a:solidFill>
                <a:schemeClr val="accent1"/>
              </a:solidFill>
            </a:ln>
          </p:spPr>
          <p:style>
            <a:lnRef idx="2">
              <a:schemeClr val="dk1"/>
            </a:lnRef>
            <a:fillRef idx="1">
              <a:schemeClr val="lt1"/>
            </a:fillRef>
            <a:effectRef idx="0">
              <a:schemeClr val="dk1"/>
            </a:effectRef>
            <a:fontRef idx="minor">
              <a:schemeClr val="dk1"/>
            </a:fontRef>
          </p:style>
          <p:txBody>
            <a:bodyPr/>
            <a:lstStyle/>
            <a:p>
              <a:endParaRPr lang="en-CA"/>
            </a:p>
          </p:txBody>
        </p:sp>
        <p:sp>
          <p:nvSpPr>
            <p:cNvPr id="29" name="Oval 4">
              <a:extLst>
                <a:ext uri="{FF2B5EF4-FFF2-40B4-BE49-F238E27FC236}">
                  <a16:creationId xmlns:a16="http://schemas.microsoft.com/office/drawing/2014/main" id="{13A092E2-5DAF-80BF-9249-BE53418F6631}"/>
                </a:ext>
              </a:extLst>
            </p:cNvPr>
            <p:cNvSpPr txBox="1"/>
            <p:nvPr/>
          </p:nvSpPr>
          <p:spPr>
            <a:xfrm>
              <a:off x="3448914" y="3295967"/>
              <a:ext cx="1331771" cy="941705"/>
            </a:xfrm>
            <a:prstGeom prst="rect">
              <a:avLst/>
            </a:prstGeom>
            <a:ln>
              <a:noFill/>
            </a:ln>
          </p:spPr>
          <p:style>
            <a:lnRef idx="0">
              <a:scrgbClr r="0" g="0" b="0"/>
            </a:lnRef>
            <a:fillRef idx="0">
              <a:scrgbClr r="0" g="0" b="0"/>
            </a:fillRef>
            <a:effectRef idx="0">
              <a:scrgbClr r="0" g="0" b="0"/>
            </a:effectRef>
            <a:fontRef idx="minor">
              <a:schemeClr val="dk1"/>
            </a:fontRef>
          </p:style>
          <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b="1" kern="1200" dirty="0"/>
                <a:t>You:</a:t>
              </a:r>
            </a:p>
            <a:p>
              <a:pPr marL="0" lvl="0" indent="0" algn="ctr" defTabSz="488950">
                <a:lnSpc>
                  <a:spcPct val="90000"/>
                </a:lnSpc>
                <a:spcBef>
                  <a:spcPct val="0"/>
                </a:spcBef>
                <a:spcAft>
                  <a:spcPct val="35000"/>
                </a:spcAft>
                <a:buNone/>
              </a:pPr>
              <a:r>
                <a:rPr lang="en-US" sz="1100" b="1" kern="1200" dirty="0"/>
                <a:t> Race, Gender, Age, Disability, Religion, Economic Background etc.</a:t>
              </a:r>
              <a:endParaRPr lang="en-CA" sz="1100" b="1" kern="1200" dirty="0"/>
            </a:p>
          </p:txBody>
        </p:sp>
      </p:grpSp>
    </p:spTree>
    <p:extLst>
      <p:ext uri="{BB962C8B-B14F-4D97-AF65-F5344CB8AC3E}">
        <p14:creationId xmlns:p14="http://schemas.microsoft.com/office/powerpoint/2010/main" val="250115136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noFill/>
        </p:spPr>
        <p:txBody>
          <a:bodyPr>
            <a:normAutofit fontScale="90000"/>
          </a:bodyPr>
          <a:lstStyle/>
          <a:p>
            <a:pPr algn="l"/>
            <a:br>
              <a:rPr lang="en-US" sz="1200" b="1" dirty="0"/>
            </a:br>
            <a:br>
              <a:rPr lang="en-US" sz="1200" b="1" dirty="0"/>
            </a:br>
            <a:br>
              <a:rPr lang="en-US" sz="1200" b="1" dirty="0"/>
            </a:br>
            <a:br>
              <a:rPr lang="en-US" dirty="0"/>
            </a:br>
            <a:endParaRPr lang="en-US" dirty="0">
              <a:solidFill>
                <a:schemeClr val="bg1"/>
              </a:solidFill>
            </a:endParaRPr>
          </a:p>
        </p:txBody>
      </p:sp>
      <p:sp>
        <p:nvSpPr>
          <p:cNvPr id="3" name="TextBox 2">
            <a:extLst>
              <a:ext uri="{FF2B5EF4-FFF2-40B4-BE49-F238E27FC236}">
                <a16:creationId xmlns:a16="http://schemas.microsoft.com/office/drawing/2014/main" id="{A4E7C8ED-5C60-A8C2-3655-84A21E4499DF}"/>
              </a:ext>
            </a:extLst>
          </p:cNvPr>
          <p:cNvSpPr txBox="1"/>
          <p:nvPr/>
        </p:nvSpPr>
        <p:spPr>
          <a:xfrm>
            <a:off x="848138" y="274638"/>
            <a:ext cx="6082749" cy="769441"/>
          </a:xfrm>
          <a:prstGeom prst="rect">
            <a:avLst/>
          </a:prstGeom>
          <a:noFill/>
        </p:spPr>
        <p:txBody>
          <a:bodyPr wrap="square" rtlCol="0">
            <a:spAutoFit/>
          </a:bodyPr>
          <a:lstStyle/>
          <a:p>
            <a:r>
              <a:rPr lang="en-US" sz="4400" dirty="0"/>
              <a:t>Reframing “Buzzwords”</a:t>
            </a:r>
            <a:endParaRPr lang="en-CA" sz="4400" dirty="0"/>
          </a:p>
        </p:txBody>
      </p:sp>
      <p:graphicFrame>
        <p:nvGraphicFramePr>
          <p:cNvPr id="12" name="Content Placeholder 2">
            <a:extLst>
              <a:ext uri="{FF2B5EF4-FFF2-40B4-BE49-F238E27FC236}">
                <a16:creationId xmlns:a16="http://schemas.microsoft.com/office/drawing/2014/main" id="{DBB7AA61-CBEB-7E60-7B36-0269C1914457}"/>
              </a:ext>
            </a:extLst>
          </p:cNvPr>
          <p:cNvGraphicFramePr>
            <a:graphicFrameLocks noGrp="1"/>
          </p:cNvGraphicFramePr>
          <p:nvPr>
            <p:ph idx="1"/>
            <p:extLst>
              <p:ext uri="{D42A27DB-BD31-4B8C-83A1-F6EECF244321}">
                <p14:modId xmlns:p14="http://schemas.microsoft.com/office/powerpoint/2010/main" val="2676337867"/>
              </p:ext>
            </p:extLst>
          </p:nvPr>
        </p:nvGraphicFramePr>
        <p:xfrm>
          <a:off x="1066800" y="158708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Connector: Elbow 4">
            <a:extLst>
              <a:ext uri="{FF2B5EF4-FFF2-40B4-BE49-F238E27FC236}">
                <a16:creationId xmlns:a16="http://schemas.microsoft.com/office/drawing/2014/main" id="{BA3B4E2E-DE0A-2CC5-F569-2805835C6A40}"/>
              </a:ext>
            </a:extLst>
          </p:cNvPr>
          <p:cNvCxnSpPr>
            <a:cxnSpLocks/>
          </p:cNvCxnSpPr>
          <p:nvPr/>
        </p:nvCxnSpPr>
        <p:spPr>
          <a:xfrm>
            <a:off x="1938969" y="4759287"/>
            <a:ext cx="3007604" cy="67202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7" name="Connector: Elbow 6">
            <a:extLst>
              <a:ext uri="{FF2B5EF4-FFF2-40B4-BE49-F238E27FC236}">
                <a16:creationId xmlns:a16="http://schemas.microsoft.com/office/drawing/2014/main" id="{93FD246D-B1F3-9453-4179-804BA81EB60A}"/>
              </a:ext>
            </a:extLst>
          </p:cNvPr>
          <p:cNvCxnSpPr>
            <a:cxnSpLocks/>
          </p:cNvCxnSpPr>
          <p:nvPr/>
        </p:nvCxnSpPr>
        <p:spPr>
          <a:xfrm flipV="1">
            <a:off x="7766892" y="4682169"/>
            <a:ext cx="2897436" cy="749147"/>
          </a:xfrm>
          <a:prstGeom prst="bentConnector3">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9348527"/>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noFill/>
        </p:spPr>
        <p:txBody>
          <a:bodyPr>
            <a:normAutofit fontScale="90000"/>
          </a:bodyPr>
          <a:lstStyle/>
          <a:p>
            <a:pPr algn="l"/>
            <a:br>
              <a:rPr lang="en-US" sz="1200" b="1" dirty="0"/>
            </a:br>
            <a:br>
              <a:rPr lang="en-US" sz="1200" b="1" dirty="0"/>
            </a:br>
            <a:br>
              <a:rPr lang="en-US" sz="1200" b="1" dirty="0"/>
            </a:br>
            <a:br>
              <a:rPr lang="en-US" dirty="0"/>
            </a:br>
            <a:endParaRPr lang="en-US" dirty="0">
              <a:solidFill>
                <a:schemeClr val="bg1"/>
              </a:solidFill>
            </a:endParaRPr>
          </a:p>
        </p:txBody>
      </p:sp>
      <p:sp>
        <p:nvSpPr>
          <p:cNvPr id="3" name="TextBox 2">
            <a:extLst>
              <a:ext uri="{FF2B5EF4-FFF2-40B4-BE49-F238E27FC236}">
                <a16:creationId xmlns:a16="http://schemas.microsoft.com/office/drawing/2014/main" id="{A4E7C8ED-5C60-A8C2-3655-84A21E4499DF}"/>
              </a:ext>
            </a:extLst>
          </p:cNvPr>
          <p:cNvSpPr txBox="1"/>
          <p:nvPr/>
        </p:nvSpPr>
        <p:spPr>
          <a:xfrm>
            <a:off x="848138" y="274638"/>
            <a:ext cx="6082749" cy="769441"/>
          </a:xfrm>
          <a:prstGeom prst="rect">
            <a:avLst/>
          </a:prstGeom>
          <a:noFill/>
        </p:spPr>
        <p:txBody>
          <a:bodyPr wrap="square" rtlCol="0">
            <a:spAutoFit/>
          </a:bodyPr>
          <a:lstStyle/>
          <a:p>
            <a:r>
              <a:rPr lang="en-US" sz="4400" dirty="0"/>
              <a:t>Common Complaints (1)</a:t>
            </a:r>
            <a:endParaRPr lang="en-CA" sz="4400" dirty="0"/>
          </a:p>
        </p:txBody>
      </p:sp>
      <p:sp>
        <p:nvSpPr>
          <p:cNvPr id="11" name="Content Placeholder 2">
            <a:extLst>
              <a:ext uri="{FF2B5EF4-FFF2-40B4-BE49-F238E27FC236}">
                <a16:creationId xmlns:a16="http://schemas.microsoft.com/office/drawing/2014/main" id="{32E52D0E-26F1-9A15-2C95-EB4D87F03A70}"/>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Performative</a:t>
            </a:r>
          </a:p>
          <a:p>
            <a:pPr lvl="1"/>
            <a:r>
              <a:rPr lang="en-US" dirty="0"/>
              <a:t>Disconnect between what’s offered by allies (self-education) and what’s most helpful (tangible mentorship and sponsorship)</a:t>
            </a:r>
          </a:p>
        </p:txBody>
      </p:sp>
    </p:spTree>
    <p:extLst>
      <p:ext uri="{BB962C8B-B14F-4D97-AF65-F5344CB8AC3E}">
        <p14:creationId xmlns:p14="http://schemas.microsoft.com/office/powerpoint/2010/main" val="4128394745"/>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noFill/>
        </p:spPr>
        <p:txBody>
          <a:bodyPr>
            <a:normAutofit fontScale="90000"/>
          </a:bodyPr>
          <a:lstStyle/>
          <a:p>
            <a:pPr algn="l"/>
            <a:br>
              <a:rPr lang="en-US" sz="1200" b="1" dirty="0"/>
            </a:br>
            <a:br>
              <a:rPr lang="en-US" sz="1200" b="1" dirty="0"/>
            </a:br>
            <a:br>
              <a:rPr lang="en-US" sz="1200" b="1" dirty="0"/>
            </a:br>
            <a:br>
              <a:rPr lang="en-US" dirty="0"/>
            </a:br>
            <a:endParaRPr lang="en-US" dirty="0">
              <a:solidFill>
                <a:schemeClr val="bg1"/>
              </a:solidFill>
            </a:endParaRPr>
          </a:p>
        </p:txBody>
      </p:sp>
      <p:sp>
        <p:nvSpPr>
          <p:cNvPr id="3" name="TextBox 2">
            <a:extLst>
              <a:ext uri="{FF2B5EF4-FFF2-40B4-BE49-F238E27FC236}">
                <a16:creationId xmlns:a16="http://schemas.microsoft.com/office/drawing/2014/main" id="{A4E7C8ED-5C60-A8C2-3655-84A21E4499DF}"/>
              </a:ext>
            </a:extLst>
          </p:cNvPr>
          <p:cNvSpPr txBox="1"/>
          <p:nvPr/>
        </p:nvSpPr>
        <p:spPr>
          <a:xfrm>
            <a:off x="848138" y="274638"/>
            <a:ext cx="6082749" cy="769441"/>
          </a:xfrm>
          <a:prstGeom prst="rect">
            <a:avLst/>
          </a:prstGeom>
          <a:noFill/>
        </p:spPr>
        <p:txBody>
          <a:bodyPr wrap="square" rtlCol="0">
            <a:spAutoFit/>
          </a:bodyPr>
          <a:lstStyle/>
          <a:p>
            <a:r>
              <a:rPr lang="en-US" sz="4400" dirty="0"/>
              <a:t>Common Complaints (2)</a:t>
            </a:r>
            <a:endParaRPr lang="en-CA" sz="4400" dirty="0"/>
          </a:p>
        </p:txBody>
      </p:sp>
      <p:sp>
        <p:nvSpPr>
          <p:cNvPr id="11" name="Content Placeholder 2">
            <a:extLst>
              <a:ext uri="{FF2B5EF4-FFF2-40B4-BE49-F238E27FC236}">
                <a16:creationId xmlns:a16="http://schemas.microsoft.com/office/drawing/2014/main" id="{32E52D0E-26F1-9A15-2C95-EB4D87F03A70}"/>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Unpaid </a:t>
            </a:r>
            <a:r>
              <a:rPr lang="en-US" dirty="0" err="1"/>
              <a:t>labour</a:t>
            </a:r>
            <a:endParaRPr lang="en-US" dirty="0"/>
          </a:p>
          <a:p>
            <a:pPr lvl="1"/>
            <a:r>
              <a:rPr lang="en-US" dirty="0"/>
              <a:t>Minority tax*</a:t>
            </a:r>
          </a:p>
          <a:p>
            <a:pPr lvl="1"/>
            <a:r>
              <a:rPr lang="en-US" dirty="0"/>
              <a:t>Non billable</a:t>
            </a:r>
            <a:endParaRPr lang="en-US" b="0" i="0" dirty="0">
              <a:effectLst/>
            </a:endParaRPr>
          </a:p>
          <a:p>
            <a:pPr lvl="1"/>
            <a:r>
              <a:rPr lang="en-US" dirty="0"/>
              <a:t>Office “housework”</a:t>
            </a:r>
            <a:endParaRPr lang="en-US" b="0" i="0" dirty="0">
              <a:effectLst/>
            </a:endParaRPr>
          </a:p>
        </p:txBody>
      </p:sp>
    </p:spTree>
    <p:extLst>
      <p:ext uri="{BB962C8B-B14F-4D97-AF65-F5344CB8AC3E}">
        <p14:creationId xmlns:p14="http://schemas.microsoft.com/office/powerpoint/2010/main" val="184085768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noFill/>
        </p:spPr>
        <p:txBody>
          <a:bodyPr>
            <a:normAutofit fontScale="90000"/>
          </a:bodyPr>
          <a:lstStyle/>
          <a:p>
            <a:pPr algn="l"/>
            <a:br>
              <a:rPr lang="en-US" sz="1200" b="1" dirty="0"/>
            </a:br>
            <a:br>
              <a:rPr lang="en-US" sz="1200" b="1" dirty="0"/>
            </a:br>
            <a:br>
              <a:rPr lang="en-US" sz="1200" b="1" dirty="0"/>
            </a:br>
            <a:br>
              <a:rPr lang="en-US" dirty="0"/>
            </a:br>
            <a:endParaRPr lang="en-US" dirty="0">
              <a:solidFill>
                <a:schemeClr val="bg1"/>
              </a:solidFill>
            </a:endParaRPr>
          </a:p>
        </p:txBody>
      </p:sp>
      <p:sp>
        <p:nvSpPr>
          <p:cNvPr id="3" name="TextBox 2">
            <a:extLst>
              <a:ext uri="{FF2B5EF4-FFF2-40B4-BE49-F238E27FC236}">
                <a16:creationId xmlns:a16="http://schemas.microsoft.com/office/drawing/2014/main" id="{A4E7C8ED-5C60-A8C2-3655-84A21E4499DF}"/>
              </a:ext>
            </a:extLst>
          </p:cNvPr>
          <p:cNvSpPr txBox="1"/>
          <p:nvPr/>
        </p:nvSpPr>
        <p:spPr>
          <a:xfrm>
            <a:off x="848138" y="274638"/>
            <a:ext cx="6082749" cy="769441"/>
          </a:xfrm>
          <a:prstGeom prst="rect">
            <a:avLst/>
          </a:prstGeom>
          <a:noFill/>
        </p:spPr>
        <p:txBody>
          <a:bodyPr wrap="square" rtlCol="0">
            <a:spAutoFit/>
          </a:bodyPr>
          <a:lstStyle/>
          <a:p>
            <a:r>
              <a:rPr lang="en-US" sz="4400" dirty="0"/>
              <a:t>Common Complaints (3)</a:t>
            </a:r>
            <a:endParaRPr lang="en-CA" sz="4400" dirty="0"/>
          </a:p>
        </p:txBody>
      </p:sp>
      <p:sp>
        <p:nvSpPr>
          <p:cNvPr id="11" name="Content Placeholder 2">
            <a:extLst>
              <a:ext uri="{FF2B5EF4-FFF2-40B4-BE49-F238E27FC236}">
                <a16:creationId xmlns:a16="http://schemas.microsoft.com/office/drawing/2014/main" id="{32E52D0E-26F1-9A15-2C95-EB4D87F03A70}"/>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Unimaginative leadership </a:t>
            </a:r>
          </a:p>
          <a:p>
            <a:pPr lvl="1"/>
            <a:r>
              <a:rPr lang="en-US" dirty="0"/>
              <a:t>Careful v Considerate</a:t>
            </a:r>
          </a:p>
          <a:p>
            <a:pPr lvl="1"/>
            <a:r>
              <a:rPr lang="en-US" dirty="0"/>
              <a:t>Overreliance on crowd-sourcing</a:t>
            </a:r>
          </a:p>
          <a:p>
            <a:pPr lvl="1"/>
            <a:r>
              <a:rPr lang="en-US" dirty="0"/>
              <a:t>Failure to refresh your </a:t>
            </a:r>
            <a:r>
              <a:rPr lang="en-US" i="1" dirty="0"/>
              <a:t>why</a:t>
            </a:r>
            <a:r>
              <a:rPr lang="en-US" dirty="0"/>
              <a:t> </a:t>
            </a:r>
          </a:p>
        </p:txBody>
      </p:sp>
    </p:spTree>
    <p:extLst>
      <p:ext uri="{BB962C8B-B14F-4D97-AF65-F5344CB8AC3E}">
        <p14:creationId xmlns:p14="http://schemas.microsoft.com/office/powerpoint/2010/main" val="4079234289"/>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noFill/>
        </p:spPr>
        <p:txBody>
          <a:bodyPr>
            <a:normAutofit fontScale="90000"/>
          </a:bodyPr>
          <a:lstStyle/>
          <a:p>
            <a:pPr algn="l"/>
            <a:br>
              <a:rPr lang="en-US" sz="1200" b="1" dirty="0"/>
            </a:br>
            <a:br>
              <a:rPr lang="en-US" sz="1200" b="1" dirty="0"/>
            </a:br>
            <a:br>
              <a:rPr lang="en-US" sz="1200" b="1" dirty="0"/>
            </a:br>
            <a:br>
              <a:rPr lang="en-US" dirty="0"/>
            </a:br>
            <a:endParaRPr lang="en-US" dirty="0">
              <a:solidFill>
                <a:schemeClr val="bg1"/>
              </a:solidFill>
            </a:endParaRPr>
          </a:p>
        </p:txBody>
      </p:sp>
      <p:sp>
        <p:nvSpPr>
          <p:cNvPr id="3" name="TextBox 2">
            <a:extLst>
              <a:ext uri="{FF2B5EF4-FFF2-40B4-BE49-F238E27FC236}">
                <a16:creationId xmlns:a16="http://schemas.microsoft.com/office/drawing/2014/main" id="{A4E7C8ED-5C60-A8C2-3655-84A21E4499DF}"/>
              </a:ext>
            </a:extLst>
          </p:cNvPr>
          <p:cNvSpPr txBox="1"/>
          <p:nvPr/>
        </p:nvSpPr>
        <p:spPr>
          <a:xfrm>
            <a:off x="848138" y="274638"/>
            <a:ext cx="6082749" cy="769441"/>
          </a:xfrm>
          <a:prstGeom prst="rect">
            <a:avLst/>
          </a:prstGeom>
          <a:noFill/>
        </p:spPr>
        <p:txBody>
          <a:bodyPr wrap="square" rtlCol="0">
            <a:spAutoFit/>
          </a:bodyPr>
          <a:lstStyle/>
          <a:p>
            <a:r>
              <a:rPr lang="en-US" sz="4400" dirty="0"/>
              <a:t>Doing the Work</a:t>
            </a:r>
            <a:endParaRPr lang="en-CA" sz="4400" dirty="0"/>
          </a:p>
        </p:txBody>
      </p:sp>
      <p:sp>
        <p:nvSpPr>
          <p:cNvPr id="6" name="Content Placeholder 2">
            <a:extLst>
              <a:ext uri="{FF2B5EF4-FFF2-40B4-BE49-F238E27FC236}">
                <a16:creationId xmlns:a16="http://schemas.microsoft.com/office/drawing/2014/main" id="{BC2A1224-52BB-FFAF-8B81-DAF4A568111A}"/>
              </a:ext>
            </a:extLst>
          </p:cNvPr>
          <p:cNvSpPr>
            <a:spLocks noGrp="1"/>
          </p:cNvSpPr>
          <p:nvPr>
            <p:ph idx="1"/>
          </p:nvPr>
        </p:nvSpPr>
        <p:spPr>
          <a:xfrm>
            <a:off x="838200" y="1825625"/>
            <a:ext cx="10515600" cy="4351338"/>
          </a:xfrm>
        </p:spPr>
        <p:txBody>
          <a:bodyPr/>
          <a:lstStyle/>
          <a:p>
            <a:r>
              <a:rPr lang="en-US" dirty="0"/>
              <a:t>Regime of policies and procedures</a:t>
            </a:r>
          </a:p>
          <a:p>
            <a:r>
              <a:rPr lang="en-US" kern="100" dirty="0">
                <a:ea typeface="Calibri" panose="020F0502020204030204" pitchFamily="34" charset="0"/>
                <a:cs typeface="Times New Roman" panose="02020603050405020304" pitchFamily="18" charset="0"/>
              </a:rPr>
              <a:t>Cultural awareness</a:t>
            </a:r>
          </a:p>
          <a:p>
            <a:r>
              <a:rPr lang="en-US" kern="100" dirty="0">
                <a:effectLst/>
                <a:ea typeface="Calibri" panose="020F0502020204030204" pitchFamily="34" charset="0"/>
                <a:cs typeface="Times New Roman" panose="02020603050405020304" pitchFamily="18" charset="0"/>
              </a:rPr>
              <a:t>Recruitment, retention, and promotion continuum</a:t>
            </a:r>
          </a:p>
          <a:p>
            <a:r>
              <a:rPr lang="en-US" kern="100" dirty="0">
                <a:effectLst/>
                <a:ea typeface="Calibri" panose="020F0502020204030204" pitchFamily="34" charset="0"/>
                <a:cs typeface="Times New Roman" panose="02020603050405020304" pitchFamily="18" charset="0"/>
              </a:rPr>
              <a:t>Policies versus practice</a:t>
            </a:r>
          </a:p>
          <a:p>
            <a:pPr marL="457200" lvl="1" indent="0">
              <a:buNone/>
            </a:pPr>
            <a:endParaRPr lang="en-US" sz="2100" kern="100" dirty="0">
              <a:effectLst/>
              <a:ea typeface="Calibri" panose="020F0502020204030204" pitchFamily="34" charset="0"/>
              <a:cs typeface="Times New Roman" panose="02020603050405020304" pitchFamily="18" charset="0"/>
            </a:endParaRPr>
          </a:p>
          <a:p>
            <a:pPr lvl="1"/>
            <a:endParaRPr lang="en-CA" sz="2100" kern="100" dirty="0">
              <a:effectLst/>
              <a:ea typeface="Calibri" panose="020F0502020204030204" pitchFamily="34" charset="0"/>
              <a:cs typeface="Times New Roman" panose="02020603050405020304" pitchFamily="18" charset="0"/>
            </a:endParaRPr>
          </a:p>
          <a:p>
            <a:pPr lvl="1"/>
            <a:endParaRPr lang="en-CA" dirty="0"/>
          </a:p>
        </p:txBody>
      </p:sp>
    </p:spTree>
    <p:extLst>
      <p:ext uri="{BB962C8B-B14F-4D97-AF65-F5344CB8AC3E}">
        <p14:creationId xmlns:p14="http://schemas.microsoft.com/office/powerpoint/2010/main" val="128324694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noFill/>
        </p:spPr>
        <p:txBody>
          <a:bodyPr>
            <a:normAutofit fontScale="90000"/>
          </a:bodyPr>
          <a:lstStyle/>
          <a:p>
            <a:pPr algn="l"/>
            <a:br>
              <a:rPr lang="en-US" sz="1200" b="1" dirty="0"/>
            </a:br>
            <a:br>
              <a:rPr lang="en-US" sz="1200" b="1" dirty="0"/>
            </a:br>
            <a:br>
              <a:rPr lang="en-US" sz="1200" b="1" dirty="0"/>
            </a:br>
            <a:br>
              <a:rPr lang="en-US" dirty="0"/>
            </a:br>
            <a:endParaRPr lang="en-US" dirty="0">
              <a:solidFill>
                <a:schemeClr val="bg1"/>
              </a:solidFill>
            </a:endParaRPr>
          </a:p>
        </p:txBody>
      </p:sp>
      <p:sp>
        <p:nvSpPr>
          <p:cNvPr id="3" name="TextBox 2">
            <a:extLst>
              <a:ext uri="{FF2B5EF4-FFF2-40B4-BE49-F238E27FC236}">
                <a16:creationId xmlns:a16="http://schemas.microsoft.com/office/drawing/2014/main" id="{A4E7C8ED-5C60-A8C2-3655-84A21E4499DF}"/>
              </a:ext>
            </a:extLst>
          </p:cNvPr>
          <p:cNvSpPr txBox="1"/>
          <p:nvPr/>
        </p:nvSpPr>
        <p:spPr>
          <a:xfrm>
            <a:off x="848138" y="461417"/>
            <a:ext cx="3962401" cy="769441"/>
          </a:xfrm>
          <a:prstGeom prst="rect">
            <a:avLst/>
          </a:prstGeom>
          <a:noFill/>
        </p:spPr>
        <p:txBody>
          <a:bodyPr wrap="square" rtlCol="0">
            <a:spAutoFit/>
          </a:bodyPr>
          <a:lstStyle/>
          <a:p>
            <a:r>
              <a:rPr lang="en-US" sz="4400" dirty="0"/>
              <a:t>Takeaways</a:t>
            </a:r>
            <a:endParaRPr lang="en-CA" sz="4400" dirty="0"/>
          </a:p>
        </p:txBody>
      </p:sp>
      <p:sp>
        <p:nvSpPr>
          <p:cNvPr id="2" name="TextBox 1">
            <a:extLst>
              <a:ext uri="{FF2B5EF4-FFF2-40B4-BE49-F238E27FC236}">
                <a16:creationId xmlns:a16="http://schemas.microsoft.com/office/drawing/2014/main" id="{CC1D770F-9C0B-ABDA-0180-BD4FE9E7A71B}"/>
              </a:ext>
            </a:extLst>
          </p:cNvPr>
          <p:cNvSpPr txBox="1"/>
          <p:nvPr/>
        </p:nvSpPr>
        <p:spPr>
          <a:xfrm>
            <a:off x="848138" y="1575412"/>
            <a:ext cx="10972800" cy="1200329"/>
          </a:xfrm>
          <a:prstGeom prst="rect">
            <a:avLst/>
          </a:prstGeom>
          <a:noFill/>
        </p:spPr>
        <p:txBody>
          <a:bodyPr wrap="square" rtlCol="0">
            <a:spAutoFit/>
          </a:bodyPr>
          <a:lstStyle/>
          <a:p>
            <a:pPr marL="342900" indent="-342900">
              <a:buAutoNum type="arabicPeriod"/>
            </a:pPr>
            <a:r>
              <a:rPr lang="en-US" sz="2400" dirty="0"/>
              <a:t>Review landscape and your checklists</a:t>
            </a:r>
          </a:p>
          <a:p>
            <a:pPr marL="342900" indent="-342900">
              <a:buAutoNum type="arabicPeriod"/>
            </a:pPr>
            <a:r>
              <a:rPr lang="en-US" sz="2400" dirty="0"/>
              <a:t>EDI is an investment</a:t>
            </a:r>
          </a:p>
          <a:p>
            <a:pPr marL="342900" indent="-342900">
              <a:buAutoNum type="arabicPeriod"/>
            </a:pPr>
            <a:r>
              <a:rPr lang="en-US" sz="2400" dirty="0"/>
              <a:t>Forecast your future </a:t>
            </a:r>
            <a:endParaRPr lang="en-CA" sz="2400" dirty="0"/>
          </a:p>
        </p:txBody>
      </p:sp>
    </p:spTree>
    <p:extLst>
      <p:ext uri="{BB962C8B-B14F-4D97-AF65-F5344CB8AC3E}">
        <p14:creationId xmlns:p14="http://schemas.microsoft.com/office/powerpoint/2010/main" val="1754488826"/>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noFill/>
        </p:spPr>
        <p:txBody>
          <a:bodyPr>
            <a:normAutofit fontScale="90000"/>
          </a:bodyPr>
          <a:lstStyle/>
          <a:p>
            <a:pPr algn="l"/>
            <a:br>
              <a:rPr lang="en-US" sz="1200" b="1" dirty="0"/>
            </a:br>
            <a:br>
              <a:rPr lang="en-US" sz="1200" b="1" dirty="0"/>
            </a:br>
            <a:br>
              <a:rPr lang="en-US" sz="1200" b="1" dirty="0"/>
            </a:br>
            <a:br>
              <a:rPr lang="en-US" dirty="0"/>
            </a:br>
            <a:endParaRPr lang="en-US" dirty="0">
              <a:solidFill>
                <a:schemeClr val="bg1"/>
              </a:solidFill>
            </a:endParaRPr>
          </a:p>
        </p:txBody>
      </p:sp>
      <p:sp>
        <p:nvSpPr>
          <p:cNvPr id="17411" name="Content Placeholder 2"/>
          <p:cNvSpPr>
            <a:spLocks noGrp="1"/>
          </p:cNvSpPr>
          <p:nvPr>
            <p:ph idx="1"/>
          </p:nvPr>
        </p:nvSpPr>
        <p:spPr>
          <a:xfrm>
            <a:off x="2133070" y="1436244"/>
            <a:ext cx="8229600" cy="4525963"/>
          </a:xfrm>
        </p:spPr>
        <p:txBody>
          <a:bodyPr>
            <a:normAutofit/>
          </a:bodyPr>
          <a:lstStyle/>
          <a:p>
            <a:pPr marL="457200" lvl="1" indent="0">
              <a:buNone/>
            </a:pPr>
            <a:endParaRPr lang="en-CA" sz="2000" dirty="0"/>
          </a:p>
          <a:p>
            <a:pPr marL="457200" lvl="1" indent="0">
              <a:buNone/>
            </a:pPr>
            <a:endParaRPr lang="en-CA" sz="2000" dirty="0">
              <a:latin typeface="Arial" panose="020B0604020202020204" pitchFamily="34" charset="0"/>
              <a:cs typeface="Arial" panose="020B0604020202020204" pitchFamily="34" charset="0"/>
            </a:endParaRPr>
          </a:p>
          <a:p>
            <a:pPr marL="0" indent="0">
              <a:buNone/>
            </a:pPr>
            <a:endParaRPr lang="en-CA" sz="2800" dirty="0"/>
          </a:p>
        </p:txBody>
      </p:sp>
      <p:sp>
        <p:nvSpPr>
          <p:cNvPr id="2" name="TextBox 1">
            <a:extLst>
              <a:ext uri="{FF2B5EF4-FFF2-40B4-BE49-F238E27FC236}">
                <a16:creationId xmlns:a16="http://schemas.microsoft.com/office/drawing/2014/main" id="{C1483197-482E-A1E2-4F76-5C5D8848447C}"/>
              </a:ext>
            </a:extLst>
          </p:cNvPr>
          <p:cNvSpPr txBox="1"/>
          <p:nvPr/>
        </p:nvSpPr>
        <p:spPr>
          <a:xfrm>
            <a:off x="848138" y="2276051"/>
            <a:ext cx="10734261" cy="1846659"/>
          </a:xfrm>
          <a:prstGeom prst="rect">
            <a:avLst/>
          </a:prstGeom>
          <a:noFill/>
        </p:spPr>
        <p:txBody>
          <a:bodyPr wrap="square" rtlCol="0">
            <a:spAutoFit/>
          </a:bodyPr>
          <a:lstStyle/>
          <a:p>
            <a:pPr algn="ctr" fontAlgn="auto">
              <a:spcAft>
                <a:spcPts val="0"/>
              </a:spcAft>
              <a:buFont typeface="Arial" pitchFamily="34" charset="0"/>
              <a:buNone/>
            </a:pPr>
            <a:endParaRPr lang="en-US" sz="2400" b="1" dirty="0">
              <a:latin typeface="+mj-lt"/>
            </a:endParaRPr>
          </a:p>
          <a:p>
            <a:pPr algn="ctr" fontAlgn="auto">
              <a:spcAft>
                <a:spcPts val="0"/>
              </a:spcAft>
              <a:buFont typeface="Arial" pitchFamily="34" charset="0"/>
              <a:buNone/>
            </a:pPr>
            <a:r>
              <a:rPr lang="en-US" sz="2400" b="1" dirty="0">
                <a:latin typeface="+mj-lt"/>
              </a:rPr>
              <a:t>Cereise Ross</a:t>
            </a:r>
          </a:p>
          <a:p>
            <a:pPr algn="ctr" fontAlgn="auto">
              <a:spcAft>
                <a:spcPts val="0"/>
              </a:spcAft>
              <a:buFont typeface="Arial" pitchFamily="34" charset="0"/>
              <a:buNone/>
            </a:pPr>
            <a:r>
              <a:rPr lang="en-US" sz="2400" b="1" dirty="0">
                <a:latin typeface="+mj-lt"/>
              </a:rPr>
              <a:t>Lawyer &amp; Workplace Investigator</a:t>
            </a:r>
          </a:p>
          <a:p>
            <a:pPr algn="ctr" fontAlgn="auto">
              <a:spcAft>
                <a:spcPts val="0"/>
              </a:spcAft>
              <a:buFont typeface="Arial" pitchFamily="34" charset="0"/>
              <a:buNone/>
            </a:pPr>
            <a:r>
              <a:rPr lang="en-US" sz="2400" b="1" dirty="0">
                <a:latin typeface="+mj-lt"/>
                <a:hlinkClick r:id="rId3"/>
              </a:rPr>
              <a:t>cereise@tmllp.ca</a:t>
            </a:r>
            <a:r>
              <a:rPr lang="en-US" sz="2400" b="1" dirty="0">
                <a:latin typeface="+mj-lt"/>
              </a:rPr>
              <a:t> </a:t>
            </a:r>
          </a:p>
          <a:p>
            <a:pPr algn="ctr"/>
            <a:endParaRPr lang="en-CA" dirty="0"/>
          </a:p>
        </p:txBody>
      </p:sp>
      <p:sp>
        <p:nvSpPr>
          <p:cNvPr id="4" name="TextBox 3">
            <a:extLst>
              <a:ext uri="{FF2B5EF4-FFF2-40B4-BE49-F238E27FC236}">
                <a16:creationId xmlns:a16="http://schemas.microsoft.com/office/drawing/2014/main" id="{259DCA30-07E5-8E25-2705-6481131C7764}"/>
              </a:ext>
            </a:extLst>
          </p:cNvPr>
          <p:cNvSpPr txBox="1"/>
          <p:nvPr/>
        </p:nvSpPr>
        <p:spPr>
          <a:xfrm>
            <a:off x="848138" y="274638"/>
            <a:ext cx="6082749" cy="769441"/>
          </a:xfrm>
          <a:prstGeom prst="rect">
            <a:avLst/>
          </a:prstGeom>
          <a:noFill/>
        </p:spPr>
        <p:txBody>
          <a:bodyPr wrap="square" rtlCol="0">
            <a:spAutoFit/>
          </a:bodyPr>
          <a:lstStyle/>
          <a:p>
            <a:r>
              <a:rPr lang="en-US" sz="4400" dirty="0"/>
              <a:t>Thank you</a:t>
            </a:r>
            <a:endParaRPr lang="en-CA" sz="4400" dirty="0"/>
          </a:p>
        </p:txBody>
      </p:sp>
    </p:spTree>
    <p:extLst>
      <p:ext uri="{BB962C8B-B14F-4D97-AF65-F5344CB8AC3E}">
        <p14:creationId xmlns:p14="http://schemas.microsoft.com/office/powerpoint/2010/main" val="321022354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B176598C-04F4-4BAF-9E7B-2F5F3D9DDA7D}"/>
              </a:ext>
            </a:extLst>
          </p:cNvPr>
          <p:cNvSpPr>
            <a:spLocks noGrp="1"/>
          </p:cNvSpPr>
          <p:nvPr>
            <p:ph type="title"/>
          </p:nvPr>
        </p:nvSpPr>
        <p:spPr>
          <a:xfrm>
            <a:off x="1179226" y="1594707"/>
            <a:ext cx="9833548" cy="1325563"/>
          </a:xfrm>
        </p:spPr>
        <p:txBody>
          <a:bodyPr anchor="b">
            <a:normAutofit/>
          </a:bodyPr>
          <a:lstStyle/>
          <a:p>
            <a:pPr algn="ctr"/>
            <a:r>
              <a:rPr lang="en-US" sz="3600" b="1" dirty="0">
                <a:solidFill>
                  <a:schemeClr val="tx2"/>
                </a:solidFill>
              </a:rPr>
              <a:t>Equity and Diversity</a:t>
            </a:r>
            <a:endParaRPr lang="en-CA" sz="3600" b="1" dirty="0">
              <a:solidFill>
                <a:schemeClr val="tx2"/>
              </a:solidFill>
            </a:endParaRPr>
          </a:p>
        </p:txBody>
      </p:sp>
      <p:grpSp>
        <p:nvGrpSpPr>
          <p:cNvPr id="26" name="Group 25">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27" name="Freeform: Shape 26">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590CFB58-414B-4331-AF8F-55440D516C94}"/>
              </a:ext>
            </a:extLst>
          </p:cNvPr>
          <p:cNvSpPr>
            <a:spLocks noGrp="1"/>
          </p:cNvSpPr>
          <p:nvPr>
            <p:ph idx="1"/>
          </p:nvPr>
        </p:nvSpPr>
        <p:spPr>
          <a:xfrm>
            <a:off x="1179226" y="3329677"/>
            <a:ext cx="9833548" cy="2457269"/>
          </a:xfrm>
        </p:spPr>
        <p:txBody>
          <a:bodyPr>
            <a:normAutofit/>
          </a:bodyPr>
          <a:lstStyle/>
          <a:p>
            <a:r>
              <a:rPr lang="en-US" sz="1800" dirty="0">
                <a:solidFill>
                  <a:schemeClr val="tx2"/>
                </a:solidFill>
              </a:rPr>
              <a:t>The #MeToo and Black Lives Matter movements – among others –  made equity and diversity discussions inevitable for organizations, including law firms.  </a:t>
            </a:r>
          </a:p>
          <a:p>
            <a:r>
              <a:rPr lang="en-US" sz="1800" dirty="0">
                <a:solidFill>
                  <a:schemeClr val="tx2"/>
                </a:solidFill>
              </a:rPr>
              <a:t>Progress has been made, but we’re “not there yet”.  </a:t>
            </a:r>
          </a:p>
          <a:p>
            <a:r>
              <a:rPr lang="en-US" sz="1800" dirty="0">
                <a:solidFill>
                  <a:schemeClr val="tx2"/>
                </a:solidFill>
              </a:rPr>
              <a:t>Equity and diversity issues evolve with time. </a:t>
            </a:r>
          </a:p>
          <a:p>
            <a:r>
              <a:rPr lang="en-US" sz="1800" dirty="0">
                <a:solidFill>
                  <a:schemeClr val="tx2"/>
                </a:solidFill>
              </a:rPr>
              <a:t>Equity and diversity practices encourage and challenge us to think about our workplaces dynamically; to be reflective rater than reactive.  </a:t>
            </a:r>
          </a:p>
        </p:txBody>
      </p:sp>
      <p:grpSp>
        <p:nvGrpSpPr>
          <p:cNvPr id="31" name="Group 30">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2" name="Freeform: Shape 31">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46517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0DDCF297-F38A-4964-9676-169B33D951AD}"/>
              </a:ext>
            </a:extLst>
          </p:cNvPr>
          <p:cNvSpPr>
            <a:spLocks noGrp="1"/>
          </p:cNvSpPr>
          <p:nvPr>
            <p:ph type="title"/>
          </p:nvPr>
        </p:nvSpPr>
        <p:spPr>
          <a:xfrm>
            <a:off x="1179226" y="1594707"/>
            <a:ext cx="9833548" cy="1325563"/>
          </a:xfrm>
        </p:spPr>
        <p:txBody>
          <a:bodyPr anchor="b">
            <a:normAutofit/>
          </a:bodyPr>
          <a:lstStyle/>
          <a:p>
            <a:pPr algn="ctr"/>
            <a:r>
              <a:rPr lang="en-US" sz="3600" b="1" dirty="0">
                <a:solidFill>
                  <a:schemeClr val="tx2"/>
                </a:solidFill>
              </a:rPr>
              <a:t>EDI or DEDI?</a:t>
            </a:r>
            <a:r>
              <a:rPr lang="en-US" sz="3600" dirty="0">
                <a:solidFill>
                  <a:schemeClr val="tx2"/>
                </a:solidFill>
              </a:rPr>
              <a:t>	</a:t>
            </a:r>
            <a:endParaRPr lang="en-CA" sz="3600" dirty="0">
              <a:solidFill>
                <a:schemeClr val="tx2"/>
              </a:solidFill>
            </a:endParaRPr>
          </a:p>
        </p:txBody>
      </p:sp>
      <p:grpSp>
        <p:nvGrpSpPr>
          <p:cNvPr id="13" name="Group 12">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4" name="Freeform: Shape 13">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3C2F2E54-8E33-468B-8BEB-4BCF8BC95420}"/>
              </a:ext>
            </a:extLst>
          </p:cNvPr>
          <p:cNvSpPr>
            <a:spLocks noGrp="1"/>
          </p:cNvSpPr>
          <p:nvPr>
            <p:ph idx="1"/>
          </p:nvPr>
        </p:nvSpPr>
        <p:spPr>
          <a:xfrm>
            <a:off x="1179226" y="3329677"/>
            <a:ext cx="9833548" cy="2457269"/>
          </a:xfrm>
        </p:spPr>
        <p:txBody>
          <a:bodyPr>
            <a:normAutofit/>
          </a:bodyPr>
          <a:lstStyle/>
          <a:p>
            <a:r>
              <a:rPr lang="en-US" sz="1800" dirty="0">
                <a:solidFill>
                  <a:schemeClr val="tx2"/>
                </a:solidFill>
              </a:rPr>
              <a:t>Equity, Diversity and Inclusion (EDI)</a:t>
            </a:r>
          </a:p>
          <a:p>
            <a:r>
              <a:rPr lang="en-US" sz="1800" b="1" dirty="0">
                <a:solidFill>
                  <a:schemeClr val="tx2"/>
                </a:solidFill>
              </a:rPr>
              <a:t>Decolonization</a:t>
            </a:r>
            <a:r>
              <a:rPr lang="en-US" sz="1800" dirty="0">
                <a:solidFill>
                  <a:schemeClr val="tx2"/>
                </a:solidFill>
              </a:rPr>
              <a:t>, Equity, Diversity and Inclusion (DEDI)</a:t>
            </a:r>
          </a:p>
        </p:txBody>
      </p:sp>
      <p:grpSp>
        <p:nvGrpSpPr>
          <p:cNvPr id="19" name="Group 18">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0109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6155904B-C6B3-4B2C-8057-D02449F17077}"/>
              </a:ext>
            </a:extLst>
          </p:cNvPr>
          <p:cNvSpPr>
            <a:spLocks noGrp="1"/>
          </p:cNvSpPr>
          <p:nvPr>
            <p:ph type="title"/>
          </p:nvPr>
        </p:nvSpPr>
        <p:spPr>
          <a:xfrm>
            <a:off x="1179226" y="1594707"/>
            <a:ext cx="9833548" cy="1325563"/>
          </a:xfrm>
        </p:spPr>
        <p:txBody>
          <a:bodyPr anchor="b">
            <a:normAutofit/>
          </a:bodyPr>
          <a:lstStyle/>
          <a:p>
            <a:pPr algn="ctr"/>
            <a:r>
              <a:rPr lang="en-US" sz="3600" b="1" dirty="0">
                <a:solidFill>
                  <a:schemeClr val="tx2"/>
                </a:solidFill>
              </a:rPr>
              <a:t>Decolonization</a:t>
            </a:r>
            <a:r>
              <a:rPr lang="en-US" sz="3600" dirty="0">
                <a:solidFill>
                  <a:schemeClr val="tx2"/>
                </a:solidFill>
              </a:rPr>
              <a:t> </a:t>
            </a:r>
            <a:endParaRPr lang="en-CA" sz="3600" dirty="0">
              <a:solidFill>
                <a:schemeClr val="tx2"/>
              </a:solidFill>
            </a:endParaRPr>
          </a:p>
        </p:txBody>
      </p:sp>
      <p:grpSp>
        <p:nvGrpSpPr>
          <p:cNvPr id="13" name="Group 12">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4" name="Freeform: Shape 13">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99D6869F-B6CB-493C-8E82-A11D9E8E2463}"/>
              </a:ext>
            </a:extLst>
          </p:cNvPr>
          <p:cNvSpPr>
            <a:spLocks noGrp="1"/>
          </p:cNvSpPr>
          <p:nvPr>
            <p:ph idx="1"/>
          </p:nvPr>
        </p:nvSpPr>
        <p:spPr>
          <a:xfrm>
            <a:off x="1179226" y="3329677"/>
            <a:ext cx="9833548" cy="2457269"/>
          </a:xfrm>
        </p:spPr>
        <p:txBody>
          <a:bodyPr>
            <a:normAutofit/>
          </a:bodyPr>
          <a:lstStyle/>
          <a:p>
            <a:r>
              <a:rPr lang="en-CA"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Decolonization is foundational to EDI. It requires a deeper understanding of colonialism, a practice driven by an excessive need for power and control of land, people and resources to achieve economic gain, impose ways of thinking and dominate all aspects of life. Fuelled by specific ideologies - including white supremacy, religion, and imperialism - colonialism depends on the judging of people Indigenous to the lands being colonized as inferior and requires the colonizers to assert a form of superiority as justification for their actions. This superiority can be racial, cultural, political, economic etc.</a:t>
            </a:r>
          </a:p>
          <a:p>
            <a:r>
              <a:rPr lang="en-CA" sz="1800" kern="100" dirty="0">
                <a:solidFill>
                  <a:schemeClr val="tx2"/>
                </a:solidFill>
                <a:latin typeface="Calibri" panose="020F0502020204030204" pitchFamily="34" charset="0"/>
                <a:ea typeface="Calibri" panose="020F0502020204030204" pitchFamily="34" charset="0"/>
                <a:cs typeface="Times New Roman" panose="02020603050405020304" pitchFamily="18" charset="0"/>
              </a:rPr>
              <a:t>I</a:t>
            </a:r>
            <a:r>
              <a:rPr lang="en-CA" sz="18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n many places, including Canada, colonialism is ongoing. The hierarchies of colonialism have been used to justify the displacement, enslavement, killing and forced assimilation of colonized peoples. </a:t>
            </a:r>
          </a:p>
          <a:p>
            <a:endParaRPr lang="en-CA" sz="1800" dirty="0">
              <a:solidFill>
                <a:schemeClr val="tx2"/>
              </a:solidFill>
            </a:endParaRPr>
          </a:p>
        </p:txBody>
      </p:sp>
      <p:grpSp>
        <p:nvGrpSpPr>
          <p:cNvPr id="19" name="Group 18">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88775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4DFD0894-7490-4D34-ADA5-C07698134BEC}"/>
              </a:ext>
            </a:extLst>
          </p:cNvPr>
          <p:cNvSpPr>
            <a:spLocks noGrp="1"/>
          </p:cNvSpPr>
          <p:nvPr>
            <p:ph type="title"/>
          </p:nvPr>
        </p:nvSpPr>
        <p:spPr>
          <a:xfrm>
            <a:off x="1179226" y="1341332"/>
            <a:ext cx="9833548" cy="1325563"/>
          </a:xfrm>
        </p:spPr>
        <p:txBody>
          <a:bodyPr anchor="b">
            <a:normAutofit/>
          </a:bodyPr>
          <a:lstStyle/>
          <a:p>
            <a:pPr algn="ctr"/>
            <a:r>
              <a:rPr lang="en-US" sz="3600" b="1" dirty="0">
                <a:solidFill>
                  <a:schemeClr val="tx2"/>
                </a:solidFill>
              </a:rPr>
              <a:t>Equity</a:t>
            </a:r>
            <a:endParaRPr lang="en-CA" sz="3600" b="1" dirty="0">
              <a:solidFill>
                <a:schemeClr val="tx2"/>
              </a:solidFill>
            </a:endParaRPr>
          </a:p>
        </p:txBody>
      </p:sp>
      <p:grpSp>
        <p:nvGrpSpPr>
          <p:cNvPr id="27" name="Group 26">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28" name="Freeform: Shape 27">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97EDFD53-A6ED-4B6D-A818-4D78C71EDF86}"/>
              </a:ext>
            </a:extLst>
          </p:cNvPr>
          <p:cNvSpPr>
            <a:spLocks noGrp="1"/>
          </p:cNvSpPr>
          <p:nvPr>
            <p:ph idx="1"/>
          </p:nvPr>
        </p:nvSpPr>
        <p:spPr>
          <a:xfrm>
            <a:off x="1268755" y="2838709"/>
            <a:ext cx="9833548" cy="2457269"/>
          </a:xfrm>
        </p:spPr>
        <p:txBody>
          <a:bodyPr>
            <a:normAutofit/>
          </a:bodyPr>
          <a:lstStyle/>
          <a:p>
            <a:r>
              <a:rPr lang="en-CA" sz="180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Equity refers to the guarantee of substantive equality, fair treatment, access, opportunity and advancement at every stage of career development or interaction with the workplace from recruitment and retention to promotion and retirement. </a:t>
            </a:r>
          </a:p>
          <a:p>
            <a:r>
              <a:rPr lang="en-CA" sz="180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It involves the removal of barriers to ensure that everyone including historically marginalized groups have opportunities to flourish. </a:t>
            </a:r>
            <a:endParaRPr lang="en-US" sz="1800">
              <a:solidFill>
                <a:schemeClr val="tx2"/>
              </a:solidFill>
            </a:endParaRPr>
          </a:p>
        </p:txBody>
      </p:sp>
      <p:grpSp>
        <p:nvGrpSpPr>
          <p:cNvPr id="32" name="Group 31">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3" name="Freeform: Shape 32">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54323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DF36483A-F22A-43B8-8FD6-66007D51ADD1}"/>
              </a:ext>
            </a:extLst>
          </p:cNvPr>
          <p:cNvSpPr>
            <a:spLocks noGrp="1"/>
          </p:cNvSpPr>
          <p:nvPr>
            <p:ph type="title"/>
          </p:nvPr>
        </p:nvSpPr>
        <p:spPr>
          <a:xfrm>
            <a:off x="1179226" y="1594707"/>
            <a:ext cx="9833548" cy="1325563"/>
          </a:xfrm>
        </p:spPr>
        <p:txBody>
          <a:bodyPr anchor="b">
            <a:normAutofit/>
          </a:bodyPr>
          <a:lstStyle/>
          <a:p>
            <a:pPr algn="ctr"/>
            <a:r>
              <a:rPr lang="en-US" sz="3600" b="1" dirty="0">
                <a:solidFill>
                  <a:schemeClr val="tx2"/>
                </a:solidFill>
              </a:rPr>
              <a:t>Diversity </a:t>
            </a:r>
            <a:endParaRPr lang="en-CA" sz="3600" b="1" dirty="0">
              <a:solidFill>
                <a:schemeClr val="tx2"/>
              </a:solidFill>
            </a:endParaRPr>
          </a:p>
        </p:txBody>
      </p:sp>
      <p:grpSp>
        <p:nvGrpSpPr>
          <p:cNvPr id="13" name="Group 12">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4" name="Freeform: Shape 13">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638B0734-4DAC-467B-B73C-8592ED86DE1B}"/>
              </a:ext>
            </a:extLst>
          </p:cNvPr>
          <p:cNvSpPr>
            <a:spLocks noGrp="1"/>
          </p:cNvSpPr>
          <p:nvPr>
            <p:ph idx="1"/>
          </p:nvPr>
        </p:nvSpPr>
        <p:spPr>
          <a:xfrm>
            <a:off x="1179226" y="3329677"/>
            <a:ext cx="9833548" cy="2457269"/>
          </a:xfrm>
        </p:spPr>
        <p:txBody>
          <a:bodyPr>
            <a:normAutofit/>
          </a:bodyPr>
          <a:lstStyle/>
          <a:p>
            <a:r>
              <a:rPr lang="en-CA"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Diversity refers to the presence of difference and variety of personal experiences, values and worldviews that arise from difference of culture and circumstance. Such differences encompass race, ethnicity, sexual orientation, gender identity and expression, disability, age, class, religion, and spirituality, geographic location, and culture. </a:t>
            </a:r>
            <a:endParaRPr lang="en-US" sz="1800" dirty="0">
              <a:solidFill>
                <a:schemeClr val="tx2"/>
              </a:solidFill>
            </a:endParaRPr>
          </a:p>
          <a:p>
            <a:endParaRPr lang="en-CA" sz="1800" dirty="0">
              <a:solidFill>
                <a:schemeClr val="tx2"/>
              </a:solidFill>
            </a:endParaRPr>
          </a:p>
        </p:txBody>
      </p:sp>
      <p:grpSp>
        <p:nvGrpSpPr>
          <p:cNvPr id="19" name="Group 18">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59969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5129AB93-7C2D-46F7-8C96-5D37AF6A89F7}"/>
              </a:ext>
            </a:extLst>
          </p:cNvPr>
          <p:cNvSpPr>
            <a:spLocks noGrp="1"/>
          </p:cNvSpPr>
          <p:nvPr>
            <p:ph type="title"/>
          </p:nvPr>
        </p:nvSpPr>
        <p:spPr>
          <a:xfrm>
            <a:off x="1179226" y="1594707"/>
            <a:ext cx="9833548" cy="1325563"/>
          </a:xfrm>
        </p:spPr>
        <p:txBody>
          <a:bodyPr anchor="b">
            <a:normAutofit/>
          </a:bodyPr>
          <a:lstStyle/>
          <a:p>
            <a:pPr algn="ctr"/>
            <a:r>
              <a:rPr lang="en-US" sz="3600" b="1" dirty="0">
                <a:solidFill>
                  <a:schemeClr val="tx2"/>
                </a:solidFill>
              </a:rPr>
              <a:t>Inclusion</a:t>
            </a:r>
            <a:endParaRPr lang="en-CA" sz="3600" b="1" dirty="0">
              <a:solidFill>
                <a:schemeClr val="tx2"/>
              </a:solidFill>
            </a:endParaRPr>
          </a:p>
        </p:txBody>
      </p:sp>
      <p:grpSp>
        <p:nvGrpSpPr>
          <p:cNvPr id="13" name="Group 12">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4" name="Freeform: Shape 13">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83E000BB-73CD-47F2-9B17-4F55344C66A7}"/>
              </a:ext>
            </a:extLst>
          </p:cNvPr>
          <p:cNvSpPr>
            <a:spLocks noGrp="1"/>
          </p:cNvSpPr>
          <p:nvPr>
            <p:ph idx="1"/>
          </p:nvPr>
        </p:nvSpPr>
        <p:spPr>
          <a:xfrm>
            <a:off x="1179226" y="3329677"/>
            <a:ext cx="9833548" cy="2457269"/>
          </a:xfrm>
        </p:spPr>
        <p:txBody>
          <a:bodyPr>
            <a:normAutofit/>
          </a:bodyPr>
          <a:lstStyle/>
          <a:p>
            <a:r>
              <a:rPr lang="en-CA" sz="18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Inclusion means that we value and cultivate full and meaningful engagement of historically and structurally excluded individuals and groups in a healthy and affirming climate. </a:t>
            </a:r>
          </a:p>
          <a:p>
            <a:r>
              <a:rPr lang="en-CA" sz="18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Inclusion is “the active, intentional, and ongoing engagement with diversity.”</a:t>
            </a:r>
          </a:p>
          <a:p>
            <a:r>
              <a:rPr lang="en-CA" sz="1800" kern="100" dirty="0">
                <a:solidFill>
                  <a:schemeClr val="tx2"/>
                </a:solidFill>
                <a:latin typeface="Calibri" panose="020F0502020204030204" pitchFamily="34" charset="0"/>
                <a:ea typeface="Calibri" panose="020F0502020204030204" pitchFamily="34" charset="0"/>
                <a:cs typeface="Times New Roman" panose="02020603050405020304" pitchFamily="18" charset="0"/>
              </a:rPr>
              <a:t>It sheds traditional ideas of workplace “normal” or “fit” and holds space for a diverse range of perspectives and ways of being. </a:t>
            </a:r>
            <a:endParaRPr lang="en-CA" sz="18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CA" sz="1800" dirty="0">
              <a:solidFill>
                <a:schemeClr val="tx2"/>
              </a:solidFill>
            </a:endParaRPr>
          </a:p>
        </p:txBody>
      </p:sp>
      <p:grpSp>
        <p:nvGrpSpPr>
          <p:cNvPr id="19" name="Group 18">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07512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1ACD74D6-F8FA-405B-BEA5-961F7D9FAC16}"/>
              </a:ext>
            </a:extLst>
          </p:cNvPr>
          <p:cNvSpPr>
            <a:spLocks noGrp="1"/>
          </p:cNvSpPr>
          <p:nvPr>
            <p:ph type="title"/>
          </p:nvPr>
        </p:nvSpPr>
        <p:spPr>
          <a:xfrm>
            <a:off x="1179226" y="1594707"/>
            <a:ext cx="9833548" cy="1325563"/>
          </a:xfrm>
        </p:spPr>
        <p:txBody>
          <a:bodyPr anchor="b">
            <a:normAutofit/>
          </a:bodyPr>
          <a:lstStyle/>
          <a:p>
            <a:pPr algn="ctr"/>
            <a:r>
              <a:rPr lang="en-US" sz="3600" b="1" dirty="0">
                <a:solidFill>
                  <a:schemeClr val="tx2"/>
                </a:solidFill>
              </a:rPr>
              <a:t>Translating Strategic Plans</a:t>
            </a:r>
            <a:r>
              <a:rPr lang="en-US" sz="3600" dirty="0">
                <a:solidFill>
                  <a:schemeClr val="tx2"/>
                </a:solidFill>
              </a:rPr>
              <a:t>	</a:t>
            </a:r>
            <a:endParaRPr lang="en-CA" sz="3600" dirty="0">
              <a:solidFill>
                <a:schemeClr val="tx2"/>
              </a:solidFill>
            </a:endParaRPr>
          </a:p>
        </p:txBody>
      </p:sp>
      <p:grpSp>
        <p:nvGrpSpPr>
          <p:cNvPr id="13" name="Group 12">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4" name="Freeform: Shape 13">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EC3EEA07-5E0A-42D8-92B9-DAFC8B54E93E}"/>
              </a:ext>
            </a:extLst>
          </p:cNvPr>
          <p:cNvSpPr>
            <a:spLocks noGrp="1"/>
          </p:cNvSpPr>
          <p:nvPr>
            <p:ph idx="1"/>
          </p:nvPr>
        </p:nvSpPr>
        <p:spPr>
          <a:xfrm>
            <a:off x="1179226" y="3329677"/>
            <a:ext cx="9833548" cy="2457269"/>
          </a:xfrm>
        </p:spPr>
        <p:txBody>
          <a:bodyPr>
            <a:normAutofit/>
          </a:bodyPr>
          <a:lstStyle/>
          <a:p>
            <a:r>
              <a:rPr lang="en-US" sz="1800" dirty="0">
                <a:solidFill>
                  <a:schemeClr val="tx2"/>
                </a:solidFill>
              </a:rPr>
              <a:t>All law firms have (or should have!) EDI or DEDI strategic plans. </a:t>
            </a:r>
          </a:p>
          <a:p>
            <a:r>
              <a:rPr lang="en-US" sz="1800" dirty="0">
                <a:solidFill>
                  <a:schemeClr val="tx2"/>
                </a:solidFill>
              </a:rPr>
              <a:t>Decolonization, Equity, Diversity and Inclusion are not metaphors. Strategic plans must be translated from the macro to mezzo to micro levels. </a:t>
            </a:r>
            <a:endParaRPr lang="en-CA" sz="1800" dirty="0">
              <a:solidFill>
                <a:schemeClr val="tx2"/>
              </a:solidFill>
            </a:endParaRPr>
          </a:p>
          <a:p>
            <a:r>
              <a:rPr lang="en-CA" sz="1800" dirty="0">
                <a:solidFill>
                  <a:schemeClr val="tx2"/>
                </a:solidFill>
              </a:rPr>
              <a:t>This includes strategic plans (macro), policy and managerial support (mezzo), and operations and practices at an individual (micro) level. </a:t>
            </a:r>
            <a:endParaRPr lang="en-US" sz="1800" dirty="0">
              <a:solidFill>
                <a:schemeClr val="tx2"/>
              </a:solidFill>
            </a:endParaRPr>
          </a:p>
        </p:txBody>
      </p:sp>
      <p:grpSp>
        <p:nvGrpSpPr>
          <p:cNvPr id="19" name="Group 18">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04012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887384B7-D013-4517-BB55-293890E71826}"/>
              </a:ext>
            </a:extLst>
          </p:cNvPr>
          <p:cNvSpPr>
            <a:spLocks noGrp="1"/>
          </p:cNvSpPr>
          <p:nvPr>
            <p:ph type="title"/>
          </p:nvPr>
        </p:nvSpPr>
        <p:spPr>
          <a:xfrm>
            <a:off x="1179226" y="1594707"/>
            <a:ext cx="9833548" cy="1325563"/>
          </a:xfrm>
        </p:spPr>
        <p:txBody>
          <a:bodyPr anchor="b">
            <a:normAutofit/>
          </a:bodyPr>
          <a:lstStyle/>
          <a:p>
            <a:pPr algn="ctr"/>
            <a:r>
              <a:rPr lang="en-US" sz="3600" b="1" dirty="0">
                <a:solidFill>
                  <a:schemeClr val="tx2"/>
                </a:solidFill>
              </a:rPr>
              <a:t>Practice DEDI every day across the employment spectrum</a:t>
            </a:r>
            <a:endParaRPr lang="en-CA" sz="3600" b="1" dirty="0">
              <a:solidFill>
                <a:schemeClr val="tx2"/>
              </a:solidFill>
            </a:endParaRPr>
          </a:p>
        </p:txBody>
      </p:sp>
      <p:grpSp>
        <p:nvGrpSpPr>
          <p:cNvPr id="13" name="Group 12">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4" name="Freeform: Shape 13">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27FA9D37-58EF-4A8A-A223-DD0712EFABA3}"/>
              </a:ext>
            </a:extLst>
          </p:cNvPr>
          <p:cNvSpPr>
            <a:spLocks noGrp="1"/>
          </p:cNvSpPr>
          <p:nvPr>
            <p:ph idx="1"/>
          </p:nvPr>
        </p:nvSpPr>
        <p:spPr>
          <a:xfrm>
            <a:off x="1179226" y="3329677"/>
            <a:ext cx="9833548" cy="2457269"/>
          </a:xfrm>
        </p:spPr>
        <p:txBody>
          <a:bodyPr>
            <a:normAutofit/>
          </a:bodyPr>
          <a:lstStyle/>
          <a:p>
            <a:r>
              <a:rPr lang="en-US" sz="1800" dirty="0">
                <a:solidFill>
                  <a:schemeClr val="tx2"/>
                </a:solidFill>
              </a:rPr>
              <a:t>DEDI is not something to engage in at a training conference to tick a box. It is not restricted to 1 EDI hour per year. It is something you practice every day. </a:t>
            </a:r>
          </a:p>
          <a:p>
            <a:r>
              <a:rPr lang="en-US" sz="1800" dirty="0">
                <a:solidFill>
                  <a:schemeClr val="tx2"/>
                </a:solidFill>
              </a:rPr>
              <a:t>E.g. workplace safety is not something we do in OHSA-mandated refreshers once a year. A safe workplace is something we live and practice and collaborate on every single day. So is a safe, equitable, diverse and inclusive workplace.</a:t>
            </a:r>
          </a:p>
          <a:p>
            <a:r>
              <a:rPr lang="en-US" sz="1800" dirty="0">
                <a:solidFill>
                  <a:schemeClr val="tx2"/>
                </a:solidFill>
              </a:rPr>
              <a:t>DEDI should permeate hiring, retention, promotion and even retiring and firing. </a:t>
            </a:r>
            <a:endParaRPr lang="en-CA" sz="1800" dirty="0">
              <a:solidFill>
                <a:schemeClr val="tx2"/>
              </a:solidFill>
            </a:endParaRPr>
          </a:p>
          <a:p>
            <a:endParaRPr lang="en-US" sz="1800" dirty="0">
              <a:solidFill>
                <a:schemeClr val="tx2"/>
              </a:solidFill>
            </a:endParaRPr>
          </a:p>
        </p:txBody>
      </p:sp>
      <p:grpSp>
        <p:nvGrpSpPr>
          <p:cNvPr id="19" name="Group 18">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346516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Custom Design">
  <a:themeElements>
    <a:clrScheme name="TurnpenneyMilne PPT Colours">
      <a:dk1>
        <a:srgbClr val="000000"/>
      </a:dk1>
      <a:lt1>
        <a:srgbClr val="FFFFFF"/>
      </a:lt1>
      <a:dk2>
        <a:srgbClr val="827667"/>
      </a:dk2>
      <a:lt2>
        <a:srgbClr val="BEB5A7"/>
      </a:lt2>
      <a:accent1>
        <a:srgbClr val="EA8B2D"/>
      </a:accent1>
      <a:accent2>
        <a:srgbClr val="B82128"/>
      </a:accent2>
      <a:accent3>
        <a:srgbClr val="002F5A"/>
      </a:accent3>
      <a:accent4>
        <a:srgbClr val="EABEA1"/>
      </a:accent4>
      <a:accent5>
        <a:srgbClr val="D4D3C7"/>
      </a:accent5>
      <a:accent6>
        <a:srgbClr val="EFE9D2"/>
      </a:accent6>
      <a:hlink>
        <a:srgbClr val="EA8B2D"/>
      </a:hlink>
      <a:folHlink>
        <a:srgbClr val="EA8B2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TurnpenneyMilne PPT Colours">
      <a:dk1>
        <a:srgbClr val="000000"/>
      </a:dk1>
      <a:lt1>
        <a:srgbClr val="FFFFFF"/>
      </a:lt1>
      <a:dk2>
        <a:srgbClr val="827667"/>
      </a:dk2>
      <a:lt2>
        <a:srgbClr val="BEB5A7"/>
      </a:lt2>
      <a:accent1>
        <a:srgbClr val="EA8B2D"/>
      </a:accent1>
      <a:accent2>
        <a:srgbClr val="B82128"/>
      </a:accent2>
      <a:accent3>
        <a:srgbClr val="002F5A"/>
      </a:accent3>
      <a:accent4>
        <a:srgbClr val="EABEA1"/>
      </a:accent4>
      <a:accent5>
        <a:srgbClr val="D4D3C7"/>
      </a:accent5>
      <a:accent6>
        <a:srgbClr val="EFE9D2"/>
      </a:accent6>
      <a:hlink>
        <a:srgbClr val="EA8B2D"/>
      </a:hlink>
      <a:folHlink>
        <a:srgbClr val="EA8B2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7753</TotalTime>
  <Words>867</Words>
  <Application>Microsoft Office PowerPoint</Application>
  <PresentationFormat>Widescreen</PresentationFormat>
  <Paragraphs>98</Paragraphs>
  <Slides>18</Slides>
  <Notes>10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18</vt:i4>
      </vt:variant>
    </vt:vector>
  </HeadingPairs>
  <TitlesOfParts>
    <vt:vector size="24" baseType="lpstr">
      <vt:lpstr>Arial</vt:lpstr>
      <vt:lpstr>Calibri</vt:lpstr>
      <vt:lpstr>Calibri Light</vt:lpstr>
      <vt:lpstr>Office Theme</vt:lpstr>
      <vt:lpstr>Custom Design</vt:lpstr>
      <vt:lpstr>Custom Design</vt:lpstr>
      <vt:lpstr>Diversity and Equity in the Legal Workplace: Beyond the Buzzwords  ELAO Conference, November 9, 2023  Shibil Siddiqi, Partner www.Progressive.Law  Shibil@Progressive.Law   </vt:lpstr>
      <vt:lpstr>Equity and Diversity</vt:lpstr>
      <vt:lpstr>EDI or DEDI? </vt:lpstr>
      <vt:lpstr>Decolonization </vt:lpstr>
      <vt:lpstr>Equity</vt:lpstr>
      <vt:lpstr>Diversity </vt:lpstr>
      <vt:lpstr>Inclusion</vt:lpstr>
      <vt:lpstr>Translating Strategic Plans </vt:lpstr>
      <vt:lpstr>Practice DEDI every day across the employment spectrum</vt:lpstr>
      <vt:lpstr>EDI Beyond Buzzwords:  The work continues</vt:lpstr>
      <vt:lpstr>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Employment Law</dc:title>
  <dc:creator>Shibil Siddiqi</dc:creator>
  <cp:lastModifiedBy>Rajni Misra</cp:lastModifiedBy>
  <cp:revision>14</cp:revision>
  <dcterms:created xsi:type="dcterms:W3CDTF">2021-09-27T13:32:48Z</dcterms:created>
  <dcterms:modified xsi:type="dcterms:W3CDTF">2023-11-15T05:57:03Z</dcterms:modified>
</cp:coreProperties>
</file>